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Lst>
  <p:sldIdLst>
    <p:sldId id="299" r:id="rId2"/>
    <p:sldId id="260" r:id="rId3"/>
    <p:sldId id="301" r:id="rId4"/>
    <p:sldId id="302" r:id="rId5"/>
    <p:sldId id="269" r:id="rId6"/>
    <p:sldId id="300" r:id="rId7"/>
    <p:sldId id="285" r:id="rId8"/>
    <p:sldId id="262" r:id="rId9"/>
    <p:sldId id="263" r:id="rId10"/>
    <p:sldId id="264" r:id="rId11"/>
    <p:sldId id="261" r:id="rId12"/>
    <p:sldId id="265" r:id="rId13"/>
    <p:sldId id="266" r:id="rId14"/>
    <p:sldId id="267" r:id="rId15"/>
    <p:sldId id="268" r:id="rId16"/>
    <p:sldId id="270" r:id="rId17"/>
    <p:sldId id="271" r:id="rId18"/>
    <p:sldId id="278" r:id="rId19"/>
    <p:sldId id="274" r:id="rId20"/>
    <p:sldId id="277" r:id="rId21"/>
    <p:sldId id="276" r:id="rId22"/>
    <p:sldId id="273" r:id="rId23"/>
    <p:sldId id="275" r:id="rId24"/>
    <p:sldId id="279" r:id="rId25"/>
    <p:sldId id="303" r:id="rId26"/>
    <p:sldId id="281" r:id="rId27"/>
    <p:sldId id="306" r:id="rId28"/>
    <p:sldId id="283" r:id="rId29"/>
    <p:sldId id="284" r:id="rId30"/>
    <p:sldId id="286" r:id="rId31"/>
    <p:sldId id="287" r:id="rId32"/>
    <p:sldId id="291" r:id="rId33"/>
    <p:sldId id="288" r:id="rId34"/>
    <p:sldId id="289" r:id="rId35"/>
    <p:sldId id="290" r:id="rId36"/>
    <p:sldId id="292" r:id="rId37"/>
    <p:sldId id="293" r:id="rId38"/>
    <p:sldId id="294" r:id="rId39"/>
    <p:sldId id="295" r:id="rId40"/>
    <p:sldId id="296" r:id="rId41"/>
    <p:sldId id="297" r:id="rId42"/>
    <p:sldId id="304" r:id="rId43"/>
    <p:sldId id="29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0044ADB-9F36-41BB-9C39-B8C38698BBBB}">
          <p14:sldIdLst>
            <p14:sldId id="299"/>
            <p14:sldId id="260"/>
            <p14:sldId id="301"/>
            <p14:sldId id="302"/>
            <p14:sldId id="269"/>
            <p14:sldId id="300"/>
            <p14:sldId id="285"/>
            <p14:sldId id="262"/>
            <p14:sldId id="263"/>
            <p14:sldId id="264"/>
            <p14:sldId id="261"/>
            <p14:sldId id="265"/>
            <p14:sldId id="266"/>
            <p14:sldId id="267"/>
            <p14:sldId id="268"/>
            <p14:sldId id="270"/>
            <p14:sldId id="271"/>
            <p14:sldId id="278"/>
            <p14:sldId id="274"/>
            <p14:sldId id="277"/>
            <p14:sldId id="276"/>
            <p14:sldId id="273"/>
            <p14:sldId id="275"/>
            <p14:sldId id="279"/>
            <p14:sldId id="303"/>
            <p14:sldId id="281"/>
            <p14:sldId id="306"/>
            <p14:sldId id="283"/>
            <p14:sldId id="284"/>
            <p14:sldId id="286"/>
            <p14:sldId id="287"/>
            <p14:sldId id="291"/>
            <p14:sldId id="288"/>
            <p14:sldId id="289"/>
            <p14:sldId id="290"/>
            <p14:sldId id="292"/>
            <p14:sldId id="293"/>
            <p14:sldId id="294"/>
            <p14:sldId id="295"/>
            <p14:sldId id="296"/>
            <p14:sldId id="297"/>
            <p14:sldId id="304"/>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1356"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20257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ru-RU"/>
              <a:t>Образец заголовка</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ru-RU"/>
              <a:t>Вставка рисунка</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103299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ru-RU"/>
              <a:t>Образец заголовка</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ru-RU"/>
              <a:t>Образец текста</a:t>
            </a:r>
          </a:p>
        </p:txBody>
      </p:sp>
      <p:sp>
        <p:nvSpPr>
          <p:cNvPr id="4" name="Date Placeholder 3"/>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1969394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ru-RU"/>
              <a:t>Образец заголовка</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ru-RU"/>
              <a:t>Образец текста</a:t>
            </a:r>
          </a:p>
        </p:txBody>
      </p:sp>
      <p:sp>
        <p:nvSpPr>
          <p:cNvPr id="2" name="Date Placeholder 1"/>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2974211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4071307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176808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348698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ru-RU"/>
              <a:t>Образец заголовка</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270202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106683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44187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739521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277214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ru-RU"/>
              <a:t>Образец заголовка</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A3CE467-2D4B-420D-B0DD-5CF12551F17D}" type="datetimeFigureOut">
              <a:rPr lang="ru-RU" smtClean="0"/>
              <a:pPr/>
              <a:t>08.03.2021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330387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ru-RU"/>
              <a:t>Образец заголовка</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ru-RU"/>
              <a:t>Вставка рисунка</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2914357" y="6041361"/>
            <a:ext cx="732659" cy="365125"/>
          </a:xfrm>
        </p:spPr>
        <p:txBody>
          <a:bodyPr/>
          <a:lstStyle/>
          <a:p>
            <a:fld id="{1A3CE467-2D4B-420D-B0DD-5CF12551F17D}" type="datetimeFigureOut">
              <a:rPr lang="ru-RU" smtClean="0"/>
              <a:pPr/>
              <a:t>08.03.2021</a:t>
            </a:fld>
            <a:endParaRPr lang="ru-RU"/>
          </a:p>
        </p:txBody>
      </p:sp>
      <p:sp>
        <p:nvSpPr>
          <p:cNvPr id="6" name="Footer Placeholder 5"/>
          <p:cNvSpPr>
            <a:spLocks noGrp="1"/>
          </p:cNvSpPr>
          <p:nvPr>
            <p:ph type="ftr" sz="quarter" idx="11"/>
          </p:nvPr>
        </p:nvSpPr>
        <p:spPr>
          <a:xfrm>
            <a:off x="442797" y="6041361"/>
            <a:ext cx="2471560" cy="365125"/>
          </a:xfrm>
        </p:spPr>
        <p:txBody>
          <a:bodyPr/>
          <a:lstStyle/>
          <a:p>
            <a:endParaRPr lang="ru-RU"/>
          </a:p>
        </p:txBody>
      </p:sp>
      <p:sp>
        <p:nvSpPr>
          <p:cNvPr id="7" name="Slide Number Placeholder 6"/>
          <p:cNvSpPr>
            <a:spLocks noGrp="1"/>
          </p:cNvSpPr>
          <p:nvPr>
            <p:ph type="sldNum" sz="quarter" idx="12"/>
          </p:nvPr>
        </p:nvSpPr>
        <p:spPr>
          <a:xfrm>
            <a:off x="3647017" y="5915887"/>
            <a:ext cx="796616" cy="490599"/>
          </a:xfrm>
        </p:spPr>
        <p:txBody>
          <a:bodyPr/>
          <a:lstStyle/>
          <a:p>
            <a:fld id="{2492726F-1D8D-48CC-B702-21FF919EBF57}" type="slidenum">
              <a:rPr lang="ru-RU" smtClean="0"/>
              <a:pPr/>
              <a:t>‹#›</a:t>
            </a:fld>
            <a:endParaRPr lang="ru-RU"/>
          </a:p>
        </p:txBody>
      </p:sp>
    </p:spTree>
    <p:extLst>
      <p:ext uri="{BB962C8B-B14F-4D97-AF65-F5344CB8AC3E}">
        <p14:creationId xmlns:p14="http://schemas.microsoft.com/office/powerpoint/2010/main" val="526637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ru-RU"/>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1A3CE467-2D4B-420D-B0DD-5CF12551F17D}" type="datetimeFigureOut">
              <a:rPr lang="ru-RU" smtClean="0"/>
              <a:pPr/>
              <a:t>08.03.2021</a:t>
            </a:fld>
            <a:endParaRPr lang="ru-RU"/>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2492726F-1D8D-48CC-B702-21FF919EBF57}" type="slidenum">
              <a:rPr lang="ru-RU" smtClean="0"/>
              <a:pPr/>
              <a:t>‹#›</a:t>
            </a:fld>
            <a:endParaRPr lang="ru-RU"/>
          </a:p>
        </p:txBody>
      </p:sp>
    </p:spTree>
    <p:extLst>
      <p:ext uri="{BB962C8B-B14F-4D97-AF65-F5344CB8AC3E}">
        <p14:creationId xmlns:p14="http://schemas.microsoft.com/office/powerpoint/2010/main" val="509798493"/>
      </p:ext>
    </p:extLst>
  </p:cSld>
  <p:clrMap bg1="dk1" tx1="lt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25.xml"/><Relationship Id="rId18" Type="http://schemas.openxmlformats.org/officeDocument/2006/relationships/slide" Target="slide41.xml"/><Relationship Id="rId26" Type="http://schemas.openxmlformats.org/officeDocument/2006/relationships/slide" Target="slide17.xml"/><Relationship Id="rId3" Type="http://schemas.openxmlformats.org/officeDocument/2006/relationships/slide" Target="slide7.xml"/><Relationship Id="rId21" Type="http://schemas.openxmlformats.org/officeDocument/2006/relationships/slide" Target="slide29.xml"/><Relationship Id="rId34" Type="http://schemas.openxmlformats.org/officeDocument/2006/relationships/slide" Target="slide15.xml"/><Relationship Id="rId7" Type="http://schemas.openxmlformats.org/officeDocument/2006/relationships/slide" Target="slide11.xml"/><Relationship Id="rId12" Type="http://schemas.openxmlformats.org/officeDocument/2006/relationships/slide" Target="slide30.xml"/><Relationship Id="rId17" Type="http://schemas.openxmlformats.org/officeDocument/2006/relationships/slide" Target="slide22.xml"/><Relationship Id="rId25" Type="http://schemas.openxmlformats.org/officeDocument/2006/relationships/slide" Target="slide16.xml"/><Relationship Id="rId33" Type="http://schemas.openxmlformats.org/officeDocument/2006/relationships/slide" Target="slide38.xml"/><Relationship Id="rId2" Type="http://schemas.openxmlformats.org/officeDocument/2006/relationships/slide" Target="slide2.xml"/><Relationship Id="rId16" Type="http://schemas.openxmlformats.org/officeDocument/2006/relationships/slide" Target="slide13.xml"/><Relationship Id="rId20" Type="http://schemas.openxmlformats.org/officeDocument/2006/relationships/slide" Target="slide32.xml"/><Relationship Id="rId29" Type="http://schemas.openxmlformats.org/officeDocument/2006/relationships/slide" Target="slide27.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31.xml"/><Relationship Id="rId24" Type="http://schemas.openxmlformats.org/officeDocument/2006/relationships/slide" Target="slide18.xml"/><Relationship Id="rId32" Type="http://schemas.openxmlformats.org/officeDocument/2006/relationships/slide" Target="slide34.xml"/><Relationship Id="rId37" Type="http://schemas.openxmlformats.org/officeDocument/2006/relationships/slide" Target="slide23.xml"/><Relationship Id="rId5" Type="http://schemas.openxmlformats.org/officeDocument/2006/relationships/slide" Target="slide9.xml"/><Relationship Id="rId15" Type="http://schemas.openxmlformats.org/officeDocument/2006/relationships/slide" Target="slide19.xml"/><Relationship Id="rId23" Type="http://schemas.openxmlformats.org/officeDocument/2006/relationships/slide" Target="slide20.xml"/><Relationship Id="rId28" Type="http://schemas.openxmlformats.org/officeDocument/2006/relationships/slide" Target="slide40.xml"/><Relationship Id="rId36" Type="http://schemas.openxmlformats.org/officeDocument/2006/relationships/slide" Target="slide21.xml"/><Relationship Id="rId10" Type="http://schemas.openxmlformats.org/officeDocument/2006/relationships/slide" Target="slide36.xml"/><Relationship Id="rId19" Type="http://schemas.openxmlformats.org/officeDocument/2006/relationships/slide" Target="slide35.xml"/><Relationship Id="rId31" Type="http://schemas.openxmlformats.org/officeDocument/2006/relationships/slide" Target="slide33.xml"/><Relationship Id="rId4" Type="http://schemas.openxmlformats.org/officeDocument/2006/relationships/slide" Target="slide8.xml"/><Relationship Id="rId9" Type="http://schemas.openxmlformats.org/officeDocument/2006/relationships/slide" Target="slide37.xml"/><Relationship Id="rId14" Type="http://schemas.openxmlformats.org/officeDocument/2006/relationships/slide" Target="slide24.xml"/><Relationship Id="rId22" Type="http://schemas.openxmlformats.org/officeDocument/2006/relationships/slide" Target="slide28.xml"/><Relationship Id="rId27" Type="http://schemas.openxmlformats.org/officeDocument/2006/relationships/slide" Target="slide39.xml"/><Relationship Id="rId30" Type="http://schemas.openxmlformats.org/officeDocument/2006/relationships/slide" Target="slide26.xml"/><Relationship Id="rId35" Type="http://schemas.openxmlformats.org/officeDocument/2006/relationships/slide" Target="slide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7511" y="617261"/>
            <a:ext cx="8858808" cy="1008112"/>
          </a:xfrm>
        </p:spPr>
        <p:txBody>
          <a:bodyPr>
            <a:noAutofit/>
          </a:bodyPr>
          <a:lstStyle/>
          <a:p>
            <a:r>
              <a:rPr lang="lv-LV" sz="4400" i="1" dirty="0">
                <a:solidFill>
                  <a:schemeClr val="accent3">
                    <a:lumMod val="60000"/>
                    <a:lumOff val="40000"/>
                  </a:schemeClr>
                </a:solidFill>
                <a:latin typeface="Batang" panose="02030600000101010101" pitchFamily="18" charset="-127"/>
                <a:ea typeface="Batang" panose="02030600000101010101" pitchFamily="18" charset="-127"/>
              </a:rPr>
              <a:t>Intelektuāla viktorīna “ZINĪŠI”</a:t>
            </a:r>
            <a:endParaRPr lang="ru-RU" sz="4400" i="1" dirty="0">
              <a:solidFill>
                <a:schemeClr val="accent3">
                  <a:lumMod val="60000"/>
                  <a:lumOff val="40000"/>
                </a:schemeClr>
              </a:solidFill>
              <a:latin typeface="Batang" panose="02030600000101010101" pitchFamily="18" charset="-127"/>
              <a:ea typeface="Batang" panose="02030600000101010101" pitchFamily="18" charset="-127"/>
            </a:endParaRPr>
          </a:p>
        </p:txBody>
      </p:sp>
      <p:sp>
        <p:nvSpPr>
          <p:cNvPr id="3" name="Подзаголовок 2"/>
          <p:cNvSpPr>
            <a:spLocks noGrp="1"/>
          </p:cNvSpPr>
          <p:nvPr>
            <p:ph type="subTitle" idx="1"/>
          </p:nvPr>
        </p:nvSpPr>
        <p:spPr>
          <a:xfrm>
            <a:off x="323528" y="4941168"/>
            <a:ext cx="8231832" cy="1656184"/>
          </a:xfrm>
        </p:spPr>
        <p:txBody>
          <a:bodyPr>
            <a:normAutofit/>
          </a:bodyPr>
          <a:lstStyle/>
          <a:p>
            <a:pPr algn="r"/>
            <a:endParaRPr lang="lv-LV" dirty="0"/>
          </a:p>
          <a:p>
            <a:pPr algn="r"/>
            <a:endParaRPr lang="lv-LV" b="1" i="1" dirty="0">
              <a:solidFill>
                <a:srgbClr val="FFC000"/>
              </a:solidFill>
              <a:latin typeface="Batang" panose="02030600000101010101" pitchFamily="18" charset="-127"/>
              <a:ea typeface="Batang" panose="02030600000101010101" pitchFamily="18" charset="-127"/>
            </a:endParaRPr>
          </a:p>
          <a:p>
            <a:pPr algn="r"/>
            <a:r>
              <a:rPr lang="lv-LV" b="1" i="1" dirty="0">
                <a:solidFill>
                  <a:srgbClr val="FFC000"/>
                </a:solidFill>
                <a:latin typeface="Batang" panose="02030600000101010101" pitchFamily="18" charset="-127"/>
                <a:ea typeface="Batang" panose="02030600000101010101" pitchFamily="18" charset="-127"/>
              </a:rPr>
              <a:t>Sastādītāji: </a:t>
            </a:r>
            <a:r>
              <a:rPr lang="en-US" b="1" i="1" dirty="0">
                <a:solidFill>
                  <a:srgbClr val="FFC000"/>
                </a:solidFill>
                <a:latin typeface="Batang" panose="02030600000101010101" pitchFamily="18" charset="-127"/>
                <a:ea typeface="Batang" panose="02030600000101010101" pitchFamily="18" charset="-127"/>
              </a:rPr>
              <a:t> Daugavpils </a:t>
            </a:r>
            <a:r>
              <a:rPr lang="lv-LV" b="1" i="1" dirty="0">
                <a:solidFill>
                  <a:srgbClr val="FFC000"/>
                </a:solidFill>
                <a:latin typeface="Batang" panose="02030600000101010101" pitchFamily="18" charset="-127"/>
                <a:ea typeface="Batang" panose="02030600000101010101" pitchFamily="18" charset="-127"/>
              </a:rPr>
              <a:t>Stropu pamatskolas – attīstības centra logopēde Marija Vasalauskiene un internāta skolotāja Olga Išimova</a:t>
            </a:r>
            <a:endParaRPr lang="ru-RU" b="1" i="1" dirty="0">
              <a:solidFill>
                <a:srgbClr val="FFC000"/>
              </a:solidFill>
              <a:latin typeface="Batang" panose="02030600000101010101" pitchFamily="18" charset="-127"/>
              <a:ea typeface="Batang" panose="02030600000101010101" pitchFamily="18" charset="-127"/>
            </a:endParaRPr>
          </a:p>
        </p:txBody>
      </p:sp>
      <p:pic>
        <p:nvPicPr>
          <p:cNvPr id="4" name="Picture 20" descr="E:\9f7333afa737.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50888">
            <a:off x="2712493" y="1764728"/>
            <a:ext cx="2535968" cy="3436577"/>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 name="Рисунок 3" descr="8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0357" y="2060848"/>
            <a:ext cx="2232248" cy="3168352"/>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296837" y="1605900"/>
            <a:ext cx="2589272" cy="3858187"/>
          </a:xfrm>
          <a:prstGeom prst="rect">
            <a:avLst/>
          </a:prstGeom>
        </p:spPr>
      </p:pic>
    </p:spTree>
    <p:extLst>
      <p:ext uri="{BB962C8B-B14F-4D97-AF65-F5344CB8AC3E}">
        <p14:creationId xmlns:p14="http://schemas.microsoft.com/office/powerpoint/2010/main" val="3731552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714480" y="428604"/>
            <a:ext cx="6072230"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bg2">
                    <a:lumMod val="40000"/>
                    <a:lumOff val="60000"/>
                  </a:schemeClr>
                </a:solidFill>
                <a:effectLst>
                  <a:outerShdw blurRad="76200" dist="50800" dir="5400000" algn="tl" rotWithShape="0">
                    <a:srgbClr val="000000">
                      <a:alpha val="65000"/>
                    </a:srgbClr>
                  </a:outerShdw>
                </a:effectLst>
              </a:rPr>
              <a:t>Gadalaiki </a:t>
            </a:r>
            <a:r>
              <a:rPr lang="ru-RU" sz="3600" b="1" spc="50" dirty="0">
                <a:ln w="11430"/>
                <a:solidFill>
                  <a:schemeClr val="bg2">
                    <a:lumMod val="40000"/>
                    <a:lumOff val="60000"/>
                  </a:schemeClr>
                </a:solidFill>
                <a:effectLst>
                  <a:outerShdw blurRad="76200" dist="50800" dir="5400000" algn="tl" rotWithShape="0">
                    <a:srgbClr val="000000">
                      <a:alpha val="65000"/>
                    </a:srgbClr>
                  </a:outerShdw>
                </a:effectLst>
              </a:rPr>
              <a:t>5</a:t>
            </a:r>
            <a:endParaRPr lang="ru-RU" sz="3600" b="1" cap="none" spc="50" dirty="0">
              <a:ln w="11430"/>
              <a:solidFill>
                <a:schemeClr val="bg2">
                  <a:lumMod val="40000"/>
                  <a:lumOff val="60000"/>
                </a:schemeClr>
              </a:solidFill>
              <a:effectLst>
                <a:outerShdw blurRad="76200" dist="50800" dir="5400000" algn="tl" rotWithShape="0">
                  <a:srgbClr val="000000">
                    <a:alpha val="65000"/>
                  </a:srgbClr>
                </a:outerShdw>
              </a:effectLst>
            </a:endParaRPr>
          </a:p>
        </p:txBody>
      </p:sp>
      <p:sp>
        <p:nvSpPr>
          <p:cNvPr id="6" name="Содержимое 5"/>
          <p:cNvSpPr>
            <a:spLocks noGrp="1"/>
          </p:cNvSpPr>
          <p:nvPr>
            <p:ph idx="4294967295"/>
          </p:nvPr>
        </p:nvSpPr>
        <p:spPr>
          <a:xfrm>
            <a:off x="0" y="1331913"/>
            <a:ext cx="8616950" cy="3536950"/>
          </a:xfrm>
        </p:spPr>
        <p:txBody>
          <a:bodyPr>
            <a:normAutofit/>
          </a:bodyPr>
          <a:lstStyle/>
          <a:p>
            <a:pPr algn="ctr">
              <a:buNone/>
            </a:pPr>
            <a:r>
              <a:rPr lang="lv-LV" sz="4400" b="1" i="1" dirty="0">
                <a:solidFill>
                  <a:schemeClr val="bg2">
                    <a:lumMod val="20000"/>
                    <a:lumOff val="80000"/>
                  </a:schemeClr>
                </a:solidFill>
              </a:rPr>
              <a:t>Kāds gadalaiks nāk pēc pavasara?</a:t>
            </a:r>
            <a:endParaRPr lang="ru-RU" sz="4400" b="1" i="1" dirty="0">
              <a:solidFill>
                <a:schemeClr val="bg2">
                  <a:lumMod val="20000"/>
                  <a:lumOff val="80000"/>
                </a:schemeClr>
              </a:solidFill>
            </a:endParaRPr>
          </a:p>
          <a:p>
            <a:pPr algn="ctr">
              <a:buNone/>
            </a:pPr>
            <a:r>
              <a:rPr lang="ru-RU" sz="3200" b="1" i="1" dirty="0">
                <a:solidFill>
                  <a:schemeClr val="bg2">
                    <a:lumMod val="20000"/>
                    <a:lumOff val="80000"/>
                  </a:schemeClr>
                </a:solidFill>
              </a:rPr>
              <a:t>Какое время года идет после весны?</a:t>
            </a:r>
          </a:p>
        </p:txBody>
      </p:sp>
      <p:sp>
        <p:nvSpPr>
          <p:cNvPr id="8" name="Прямоугольник 7"/>
          <p:cNvSpPr/>
          <p:nvPr/>
        </p:nvSpPr>
        <p:spPr>
          <a:xfrm>
            <a:off x="7329661" y="5857892"/>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Прямоугольник 8"/>
          <p:cNvSpPr/>
          <p:nvPr/>
        </p:nvSpPr>
        <p:spPr>
          <a:xfrm>
            <a:off x="467545" y="4485019"/>
            <a:ext cx="4032448" cy="1323439"/>
          </a:xfrm>
          <a:prstGeom prst="rect">
            <a:avLst/>
          </a:prstGeom>
        </p:spPr>
        <p:txBody>
          <a:bodyPr wrap="square">
            <a:spAutoFit/>
          </a:bodyPr>
          <a:lstStyle/>
          <a:p>
            <a:r>
              <a:rPr lang="lv-LV" sz="4000" b="1" dirty="0">
                <a:solidFill>
                  <a:schemeClr val="accent1"/>
                </a:solidFill>
              </a:rPr>
              <a:t>Vasara</a:t>
            </a:r>
            <a:endParaRPr lang="ru-RU" sz="4000" b="1" dirty="0">
              <a:solidFill>
                <a:schemeClr val="accent1"/>
              </a:solidFill>
            </a:endParaRPr>
          </a:p>
          <a:p>
            <a:r>
              <a:rPr lang="ru-RU" sz="4000" b="1" dirty="0">
                <a:solidFill>
                  <a:schemeClr val="accent1"/>
                </a:solidFill>
              </a:rPr>
              <a:t>Лето</a:t>
            </a:r>
          </a:p>
        </p:txBody>
      </p:sp>
      <p:pic>
        <p:nvPicPr>
          <p:cNvPr id="2" name="Picture 1"/>
          <p:cNvPicPr>
            <a:picLocks noChangeAspect="1"/>
          </p:cNvPicPr>
          <p:nvPr/>
        </p:nvPicPr>
        <p:blipFill>
          <a:blip r:embed="rId3"/>
          <a:stretch>
            <a:fillRect/>
          </a:stretch>
        </p:blipFill>
        <p:spPr>
          <a:xfrm>
            <a:off x="2905118" y="4369325"/>
            <a:ext cx="2806715" cy="2033851"/>
          </a:xfrm>
          <a:prstGeom prst="rect">
            <a:avLst/>
          </a:prstGeom>
        </p:spPr>
      </p:pic>
    </p:spTree>
    <p:extLst>
      <p:ext uri="{BB962C8B-B14F-4D97-AF65-F5344CB8AC3E}">
        <p14:creationId xmlns:p14="http://schemas.microsoft.com/office/powerpoint/2010/main" val="12317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1538" y="214290"/>
            <a:ext cx="635798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bg2">
                    <a:lumMod val="40000"/>
                    <a:lumOff val="60000"/>
                  </a:schemeClr>
                </a:solidFill>
                <a:effectLst>
                  <a:outerShdw blurRad="76200" dist="50800" dir="5400000" algn="tl" rotWithShape="0">
                    <a:srgbClr val="000000">
                      <a:alpha val="65000"/>
                    </a:srgbClr>
                  </a:outerShdw>
                </a:effectLst>
              </a:rPr>
              <a:t>Gadalaiki </a:t>
            </a:r>
            <a:r>
              <a:rPr lang="ru-RU" sz="3600" b="1" spc="50" dirty="0">
                <a:ln w="11430"/>
                <a:solidFill>
                  <a:schemeClr val="bg2">
                    <a:lumMod val="40000"/>
                    <a:lumOff val="60000"/>
                  </a:schemeClr>
                </a:solidFill>
                <a:effectLst>
                  <a:outerShdw blurRad="76200" dist="50800" dir="5400000" algn="tl" rotWithShape="0">
                    <a:srgbClr val="000000">
                      <a:alpha val="65000"/>
                    </a:srgbClr>
                  </a:outerShdw>
                </a:effectLst>
              </a:rPr>
              <a:t>6</a:t>
            </a:r>
            <a:endParaRPr lang="ru-RU" sz="3600" b="1" cap="none" spc="50" dirty="0">
              <a:ln w="11430"/>
              <a:solidFill>
                <a:schemeClr val="bg2">
                  <a:lumMod val="40000"/>
                  <a:lumOff val="60000"/>
                </a:schemeClr>
              </a:solidFill>
              <a:effectLst>
                <a:outerShdw blurRad="76200" dist="50800" dir="5400000" algn="tl" rotWithShape="0">
                  <a:srgbClr val="000000">
                    <a:alpha val="65000"/>
                  </a:srgbClr>
                </a:outerShdw>
              </a:effectLst>
            </a:endParaRPr>
          </a:p>
        </p:txBody>
      </p:sp>
      <p:sp>
        <p:nvSpPr>
          <p:cNvPr id="7" name="Содержимое 6"/>
          <p:cNvSpPr>
            <a:spLocks noGrp="1"/>
          </p:cNvSpPr>
          <p:nvPr>
            <p:ph idx="1"/>
          </p:nvPr>
        </p:nvSpPr>
        <p:spPr>
          <a:xfrm>
            <a:off x="4762758" y="860621"/>
            <a:ext cx="4076442" cy="5351214"/>
          </a:xfrm>
        </p:spPr>
        <p:txBody>
          <a:bodyPr>
            <a:normAutofit/>
          </a:bodyPr>
          <a:lstStyle/>
          <a:p>
            <a:pPr algn="ctr">
              <a:buNone/>
            </a:pPr>
            <a:r>
              <a:rPr lang="lv-LV" sz="4400" b="1" i="1" dirty="0"/>
              <a:t>Cik mēnešu ir gadā?</a:t>
            </a:r>
          </a:p>
          <a:p>
            <a:pPr algn="ctr">
              <a:buNone/>
            </a:pPr>
            <a:r>
              <a:rPr lang="ru-RU" sz="3200" b="1" i="1" dirty="0">
                <a:solidFill>
                  <a:schemeClr val="tx1"/>
                </a:solidFill>
              </a:rPr>
              <a:t>Сколько месяцев в году?</a:t>
            </a:r>
          </a:p>
        </p:txBody>
      </p:sp>
      <p:sp>
        <p:nvSpPr>
          <p:cNvPr id="10" name="Управляющая кнопка: домой 9">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7401100" y="5857892"/>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Содержимое 6"/>
          <p:cNvSpPr txBox="1">
            <a:spLocks/>
          </p:cNvSpPr>
          <p:nvPr/>
        </p:nvSpPr>
        <p:spPr>
          <a:xfrm>
            <a:off x="3353078" y="1636367"/>
            <a:ext cx="4076442" cy="3448817"/>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gn="ctr">
              <a:buFont typeface="Arial" pitchFamily="34" charset="0"/>
              <a:buNone/>
            </a:pPr>
            <a:endParaRPr lang="ru-RU" sz="3600" b="1" i="1" dirty="0">
              <a:solidFill>
                <a:schemeClr val="tx2">
                  <a:lumMod val="75000"/>
                </a:schemeClr>
              </a:solidFill>
            </a:endParaRPr>
          </a:p>
        </p:txBody>
      </p:sp>
      <p:sp>
        <p:nvSpPr>
          <p:cNvPr id="13" name="Содержимое 6"/>
          <p:cNvSpPr txBox="1">
            <a:spLocks/>
          </p:cNvSpPr>
          <p:nvPr/>
        </p:nvSpPr>
        <p:spPr>
          <a:xfrm>
            <a:off x="1943398" y="4437602"/>
            <a:ext cx="4076442" cy="77671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gn="ctr">
              <a:buFont typeface="Arial" pitchFamily="34" charset="0"/>
              <a:buNone/>
            </a:pPr>
            <a:r>
              <a:rPr lang="lv-LV" sz="4000" b="1" dirty="0">
                <a:solidFill>
                  <a:schemeClr val="accent1"/>
                </a:solidFill>
              </a:rPr>
              <a:t>Divpadsmit</a:t>
            </a:r>
            <a:endParaRPr lang="ru-RU" sz="4000" b="1" dirty="0">
              <a:solidFill>
                <a:schemeClr val="accent1"/>
              </a:solidFill>
            </a:endParaRPr>
          </a:p>
          <a:p>
            <a:pPr algn="ctr">
              <a:buFont typeface="Arial" pitchFamily="34" charset="0"/>
              <a:buNone/>
            </a:pPr>
            <a:r>
              <a:rPr lang="ru-RU" sz="4000" b="1" i="1" dirty="0">
                <a:solidFill>
                  <a:schemeClr val="accent1"/>
                </a:solidFill>
              </a:rPr>
              <a:t>Двенадцать</a:t>
            </a:r>
          </a:p>
        </p:txBody>
      </p:sp>
      <p:pic>
        <p:nvPicPr>
          <p:cNvPr id="2" name="Picture 1"/>
          <p:cNvPicPr>
            <a:picLocks noChangeAspect="1"/>
          </p:cNvPicPr>
          <p:nvPr/>
        </p:nvPicPr>
        <p:blipFill>
          <a:blip r:embed="rId3"/>
          <a:stretch>
            <a:fillRect/>
          </a:stretch>
        </p:blipFill>
        <p:spPr>
          <a:xfrm>
            <a:off x="395536" y="1334213"/>
            <a:ext cx="4341861" cy="2886875"/>
          </a:xfrm>
          <a:prstGeom prst="rect">
            <a:avLst/>
          </a:prstGeom>
        </p:spPr>
      </p:pic>
    </p:spTree>
    <p:extLst>
      <p:ext uri="{BB962C8B-B14F-4D97-AF65-F5344CB8AC3E}">
        <p14:creationId xmlns:p14="http://schemas.microsoft.com/office/powerpoint/2010/main" val="27671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386319" y="53499"/>
            <a:ext cx="6429420"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accent1">
                    <a:lumMod val="75000"/>
                  </a:schemeClr>
                </a:solidFill>
                <a:effectLst>
                  <a:outerShdw blurRad="76200" dist="50800" dir="5400000" algn="tl" rotWithShape="0">
                    <a:srgbClr val="000000">
                      <a:alpha val="65000"/>
                    </a:srgbClr>
                  </a:outerShdw>
                </a:effectLst>
              </a:rPr>
              <a:t>Putni</a:t>
            </a:r>
            <a:r>
              <a:rPr lang="ru-RU" sz="3600" b="1" spc="50" dirty="0">
                <a:ln w="11430"/>
                <a:solidFill>
                  <a:schemeClr val="accent1">
                    <a:lumMod val="75000"/>
                  </a:schemeClr>
                </a:solidFill>
                <a:effectLst>
                  <a:outerShdw blurRad="76200" dist="50800" dir="5400000" algn="tl" rotWithShape="0">
                    <a:srgbClr val="000000">
                      <a:alpha val="65000"/>
                    </a:srgbClr>
                  </a:outerShdw>
                </a:effectLst>
              </a:rPr>
              <a:t> 1</a:t>
            </a:r>
            <a:endParaRPr lang="ru-RU" sz="36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8" name="Прямоугольник 7"/>
          <p:cNvSpPr/>
          <p:nvPr/>
        </p:nvSpPr>
        <p:spPr>
          <a:xfrm>
            <a:off x="7543975" y="6000768"/>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Прямоугольник 1"/>
          <p:cNvSpPr/>
          <p:nvPr/>
        </p:nvSpPr>
        <p:spPr>
          <a:xfrm>
            <a:off x="1071538" y="4687379"/>
            <a:ext cx="4979325" cy="1077218"/>
          </a:xfrm>
          <a:prstGeom prst="rect">
            <a:avLst/>
          </a:prstGeom>
        </p:spPr>
        <p:txBody>
          <a:bodyPr wrap="square">
            <a:spAutoFit/>
          </a:bodyPr>
          <a:lstStyle/>
          <a:p>
            <a:r>
              <a:rPr lang="ru-RU" sz="2800" i="1" dirty="0"/>
              <a:t> </a:t>
            </a:r>
            <a:r>
              <a:rPr lang="lv-LV" sz="3200" b="1" dirty="0">
                <a:solidFill>
                  <a:schemeClr val="accent1">
                    <a:lumMod val="75000"/>
                  </a:schemeClr>
                </a:solidFill>
              </a:rPr>
              <a:t>Baltā cielava</a:t>
            </a:r>
            <a:endParaRPr lang="en-US" sz="3200" b="1" dirty="0">
              <a:solidFill>
                <a:schemeClr val="accent1">
                  <a:lumMod val="75000"/>
                </a:schemeClr>
              </a:solidFill>
            </a:endParaRPr>
          </a:p>
          <a:p>
            <a:r>
              <a:rPr lang="ru-RU" sz="3200" b="1" dirty="0">
                <a:solidFill>
                  <a:schemeClr val="accent1">
                    <a:lumMod val="75000"/>
                  </a:schemeClr>
                </a:solidFill>
              </a:rPr>
              <a:t>Белая трясогузка</a:t>
            </a:r>
          </a:p>
        </p:txBody>
      </p:sp>
      <p:sp>
        <p:nvSpPr>
          <p:cNvPr id="11" name="Прямоугольник 3"/>
          <p:cNvSpPr>
            <a:spLocks noChangeArrowheads="1"/>
          </p:cNvSpPr>
          <p:nvPr/>
        </p:nvSpPr>
        <p:spPr bwMode="auto">
          <a:xfrm>
            <a:off x="107505" y="1268760"/>
            <a:ext cx="473070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28600" algn="ctr"/>
            <a:r>
              <a:rPr lang="lv-LV" sz="4400" b="1" i="1" dirty="0">
                <a:solidFill>
                  <a:schemeClr val="bg2">
                    <a:lumMod val="20000"/>
                    <a:lumOff val="80000"/>
                  </a:schemeClr>
                </a:solidFill>
                <a:latin typeface="+mj-lt"/>
              </a:rPr>
              <a:t>Kāds ir Latvijas nacionālais putns</a:t>
            </a:r>
          </a:p>
          <a:p>
            <a:pPr indent="228600" algn="ctr"/>
            <a:r>
              <a:rPr lang="ru-RU" sz="3200" b="1" i="1" dirty="0">
                <a:solidFill>
                  <a:schemeClr val="bg2">
                    <a:lumMod val="20000"/>
                    <a:lumOff val="80000"/>
                  </a:schemeClr>
                </a:solidFill>
                <a:latin typeface="Georgia" pitchFamily="18" charset="0"/>
              </a:rPr>
              <a:t>Национальная птица Латвии</a:t>
            </a:r>
          </a:p>
        </p:txBody>
      </p:sp>
      <p:pic>
        <p:nvPicPr>
          <p:cNvPr id="5" name="Picture 4"/>
          <p:cNvPicPr>
            <a:picLocks noChangeAspect="1"/>
          </p:cNvPicPr>
          <p:nvPr/>
        </p:nvPicPr>
        <p:blipFill>
          <a:blip r:embed="rId3"/>
          <a:stretch>
            <a:fillRect/>
          </a:stretch>
        </p:blipFill>
        <p:spPr>
          <a:xfrm>
            <a:off x="4838206" y="1796226"/>
            <a:ext cx="3935977" cy="2625297"/>
          </a:xfrm>
          <a:prstGeom prst="rect">
            <a:avLst/>
          </a:prstGeom>
        </p:spPr>
      </p:pic>
    </p:spTree>
    <p:extLst>
      <p:ext uri="{BB962C8B-B14F-4D97-AF65-F5344CB8AC3E}">
        <p14:creationId xmlns:p14="http://schemas.microsoft.com/office/powerpoint/2010/main" val="230102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омой 4">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358082" y="6072206"/>
            <a:ext cx="1500198"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1386319" y="53499"/>
            <a:ext cx="6429420"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accent1">
                    <a:lumMod val="75000"/>
                  </a:schemeClr>
                </a:solidFill>
                <a:effectLst>
                  <a:outerShdw blurRad="76200" dist="50800" dir="5400000" algn="tl" rotWithShape="0">
                    <a:srgbClr val="000000">
                      <a:alpha val="65000"/>
                    </a:srgbClr>
                  </a:outerShdw>
                </a:effectLst>
              </a:rPr>
              <a:t>Putni </a:t>
            </a:r>
            <a:r>
              <a:rPr lang="ru-RU" sz="3600" b="1" spc="50" dirty="0">
                <a:ln w="11430"/>
                <a:solidFill>
                  <a:schemeClr val="accent1">
                    <a:lumMod val="75000"/>
                  </a:schemeClr>
                </a:solidFill>
                <a:effectLst>
                  <a:outerShdw blurRad="76200" dist="50800" dir="5400000" algn="tl" rotWithShape="0">
                    <a:srgbClr val="000000">
                      <a:alpha val="65000"/>
                    </a:srgbClr>
                  </a:outerShdw>
                </a:effectLst>
              </a:rPr>
              <a:t>2</a:t>
            </a:r>
            <a:endParaRPr lang="ru-RU" sz="36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11" name="Прямоугольник 3"/>
          <p:cNvSpPr>
            <a:spLocks noChangeArrowheads="1"/>
          </p:cNvSpPr>
          <p:nvPr/>
        </p:nvSpPr>
        <p:spPr bwMode="auto">
          <a:xfrm>
            <a:off x="179512" y="3746402"/>
            <a:ext cx="7543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228600" algn="just"/>
            <a:r>
              <a:rPr lang="lv-LV" sz="4400" b="1" i="1" dirty="0">
                <a:cs typeface="Times New Roman" pitchFamily="18" charset="0"/>
              </a:rPr>
              <a:t>Kā sauc putnu mājiņu?</a:t>
            </a:r>
          </a:p>
          <a:p>
            <a:pPr indent="228600" algn="just"/>
            <a:r>
              <a:rPr lang="ru-RU" sz="3200" b="1" i="1" dirty="0">
                <a:cs typeface="Times New Roman" pitchFamily="18" charset="0"/>
              </a:rPr>
              <a:t>Как называется птичий домик?</a:t>
            </a:r>
            <a:endParaRPr lang="lv-LV" sz="3200" b="1" i="1" dirty="0">
              <a:cs typeface="Times New Roman" pitchFamily="18" charset="0"/>
            </a:endParaRPr>
          </a:p>
        </p:txBody>
      </p:sp>
      <p:sp>
        <p:nvSpPr>
          <p:cNvPr id="4" name="Прямоугольник 3"/>
          <p:cNvSpPr/>
          <p:nvPr/>
        </p:nvSpPr>
        <p:spPr>
          <a:xfrm>
            <a:off x="5550244" y="1988840"/>
            <a:ext cx="3308036" cy="1569660"/>
          </a:xfrm>
          <a:prstGeom prst="rect">
            <a:avLst/>
          </a:prstGeom>
        </p:spPr>
        <p:txBody>
          <a:bodyPr wrap="square">
            <a:spAutoFit/>
          </a:bodyPr>
          <a:lstStyle/>
          <a:p>
            <a:r>
              <a:rPr lang="lv-LV" sz="3200" b="1" i="1" dirty="0">
                <a:solidFill>
                  <a:schemeClr val="accent1"/>
                </a:solidFill>
                <a:latin typeface="Georgia" pitchFamily="18" charset="0"/>
              </a:rPr>
              <a:t>Ligzda, būris</a:t>
            </a:r>
            <a:endParaRPr lang="ru-RU" sz="3200" b="1" i="1" dirty="0">
              <a:solidFill>
                <a:schemeClr val="accent1"/>
              </a:solidFill>
              <a:latin typeface="Georgia" pitchFamily="18" charset="0"/>
            </a:endParaRPr>
          </a:p>
          <a:p>
            <a:r>
              <a:rPr lang="ru-RU" sz="3200" b="1" i="1" dirty="0">
                <a:solidFill>
                  <a:schemeClr val="accent1"/>
                </a:solidFill>
                <a:latin typeface="Georgia" pitchFamily="18" charset="0"/>
              </a:rPr>
              <a:t>Гнездо, скворечник</a:t>
            </a:r>
            <a:endParaRPr lang="ru-RU" sz="3200" dirty="0">
              <a:solidFill>
                <a:schemeClr val="accent1"/>
              </a:solidFill>
            </a:endParaRPr>
          </a:p>
        </p:txBody>
      </p:sp>
      <p:pic>
        <p:nvPicPr>
          <p:cNvPr id="3" name="Picture 2"/>
          <p:cNvPicPr>
            <a:picLocks noChangeAspect="1"/>
          </p:cNvPicPr>
          <p:nvPr/>
        </p:nvPicPr>
        <p:blipFill>
          <a:blip r:embed="rId3"/>
          <a:stretch>
            <a:fillRect/>
          </a:stretch>
        </p:blipFill>
        <p:spPr>
          <a:xfrm>
            <a:off x="179512" y="1642505"/>
            <a:ext cx="4752528" cy="1841605"/>
          </a:xfrm>
          <a:prstGeom prst="rect">
            <a:avLst/>
          </a:prstGeom>
        </p:spPr>
      </p:pic>
    </p:spTree>
    <p:extLst>
      <p:ext uri="{BB962C8B-B14F-4D97-AF65-F5344CB8AC3E}">
        <p14:creationId xmlns:p14="http://schemas.microsoft.com/office/powerpoint/2010/main" val="279955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7686851" y="6000768"/>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Прямоугольник 10"/>
          <p:cNvSpPr/>
          <p:nvPr/>
        </p:nvSpPr>
        <p:spPr>
          <a:xfrm>
            <a:off x="1386319" y="53499"/>
            <a:ext cx="6429420"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accent1">
                    <a:lumMod val="75000"/>
                  </a:schemeClr>
                </a:solidFill>
                <a:effectLst>
                  <a:outerShdw blurRad="76200" dist="50800" dir="5400000" algn="tl" rotWithShape="0">
                    <a:srgbClr val="000000">
                      <a:alpha val="65000"/>
                    </a:srgbClr>
                  </a:outerShdw>
                </a:effectLst>
              </a:rPr>
              <a:t>Putni </a:t>
            </a:r>
            <a:r>
              <a:rPr lang="ru-RU" sz="3600" b="1" spc="50" dirty="0">
                <a:ln w="11430"/>
                <a:solidFill>
                  <a:schemeClr val="accent1">
                    <a:lumMod val="75000"/>
                  </a:schemeClr>
                </a:solidFill>
                <a:effectLst>
                  <a:outerShdw blurRad="76200" dist="50800" dir="5400000" algn="tl" rotWithShape="0">
                    <a:srgbClr val="000000">
                      <a:alpha val="65000"/>
                    </a:srgbClr>
                  </a:outerShdw>
                </a:effectLst>
              </a:rPr>
              <a:t>3</a:t>
            </a:r>
            <a:endParaRPr lang="ru-RU" sz="36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12" name="Прямоугольник 11"/>
          <p:cNvSpPr/>
          <p:nvPr/>
        </p:nvSpPr>
        <p:spPr>
          <a:xfrm>
            <a:off x="3405808" y="1144776"/>
            <a:ext cx="5365080" cy="2862322"/>
          </a:xfrm>
          <a:prstGeom prst="rect">
            <a:avLst/>
          </a:prstGeom>
        </p:spPr>
        <p:txBody>
          <a:bodyPr wrap="square">
            <a:spAutoFit/>
          </a:bodyPr>
          <a:lstStyle/>
          <a:p>
            <a:pPr indent="228600">
              <a:defRPr/>
            </a:pPr>
            <a:r>
              <a:rPr lang="lv-LV" sz="4000" b="1" i="1" dirty="0">
                <a:latin typeface="+mj-lt"/>
                <a:cs typeface="Times New Roman" pitchFamily="18" charset="0"/>
              </a:rPr>
              <a:t>Kāds putns</a:t>
            </a:r>
            <a:r>
              <a:rPr lang="en-US" sz="4000" b="1" i="1" dirty="0">
                <a:latin typeface="+mj-lt"/>
                <a:cs typeface="Times New Roman" pitchFamily="18" charset="0"/>
              </a:rPr>
              <a:t> </a:t>
            </a:r>
            <a:r>
              <a:rPr lang="lv-LV" sz="4000" b="1" i="1" dirty="0">
                <a:latin typeface="+mj-lt"/>
                <a:cs typeface="Times New Roman" pitchFamily="18" charset="0"/>
              </a:rPr>
              <a:t>dienā guļ, bet naktī lido?</a:t>
            </a:r>
            <a:endParaRPr lang="ru-RU" sz="4000" b="1" i="1" dirty="0">
              <a:latin typeface="+mj-lt"/>
              <a:cs typeface="Times New Roman" pitchFamily="18" charset="0"/>
            </a:endParaRPr>
          </a:p>
          <a:p>
            <a:pPr indent="228600">
              <a:defRPr/>
            </a:pPr>
            <a:endParaRPr lang="ru-RU" sz="2000" b="1" dirty="0">
              <a:latin typeface="Georgia" pitchFamily="18" charset="0"/>
              <a:cs typeface="Times New Roman" pitchFamily="18" charset="0"/>
            </a:endParaRPr>
          </a:p>
          <a:p>
            <a:pPr indent="228600">
              <a:defRPr/>
            </a:pPr>
            <a:r>
              <a:rPr lang="ru-RU" sz="2800" b="1" i="1" dirty="0">
                <a:latin typeface="Georgia" pitchFamily="18" charset="0"/>
                <a:cs typeface="Times New Roman" pitchFamily="18" charset="0"/>
              </a:rPr>
              <a:t>Какая птица днем спит, а ночью   летает?</a:t>
            </a:r>
            <a:endParaRPr lang="ru-RU" sz="2800" b="1" i="1" dirty="0">
              <a:latin typeface="Times New Roman" charset="0"/>
            </a:endParaRPr>
          </a:p>
          <a:p>
            <a:pPr indent="228600">
              <a:defRPr/>
            </a:pPr>
            <a:endParaRPr lang="ru-RU" sz="2400" b="1" dirty="0">
              <a:solidFill>
                <a:schemeClr val="tx2">
                  <a:lumMod val="75000"/>
                </a:schemeClr>
              </a:solidFill>
              <a:latin typeface="Times New Roman" charset="0"/>
            </a:endParaRPr>
          </a:p>
        </p:txBody>
      </p:sp>
      <p:sp>
        <p:nvSpPr>
          <p:cNvPr id="3" name="Прямоугольник 2"/>
          <p:cNvSpPr/>
          <p:nvPr/>
        </p:nvSpPr>
        <p:spPr>
          <a:xfrm>
            <a:off x="2123728" y="4992764"/>
            <a:ext cx="1369286" cy="1200329"/>
          </a:xfrm>
          <a:prstGeom prst="rect">
            <a:avLst/>
          </a:prstGeom>
        </p:spPr>
        <p:txBody>
          <a:bodyPr wrap="none">
            <a:spAutoFit/>
          </a:bodyPr>
          <a:lstStyle/>
          <a:p>
            <a:r>
              <a:rPr lang="lv-LV" sz="3600" b="1" dirty="0">
                <a:solidFill>
                  <a:schemeClr val="accent1"/>
                </a:solidFill>
                <a:latin typeface="Georgia" pitchFamily="18" charset="0"/>
              </a:rPr>
              <a:t>Pūce</a:t>
            </a:r>
            <a:endParaRPr lang="ru-RU" sz="3600" b="1" dirty="0">
              <a:solidFill>
                <a:schemeClr val="accent1"/>
              </a:solidFill>
              <a:latin typeface="Georgia" pitchFamily="18" charset="0"/>
            </a:endParaRPr>
          </a:p>
          <a:p>
            <a:r>
              <a:rPr lang="ru-RU" sz="3600" b="1" dirty="0">
                <a:solidFill>
                  <a:schemeClr val="accent1"/>
                </a:solidFill>
                <a:latin typeface="Georgia" pitchFamily="18" charset="0"/>
              </a:rPr>
              <a:t>Сова</a:t>
            </a:r>
            <a:endParaRPr lang="ru-RU" sz="3600" dirty="0">
              <a:solidFill>
                <a:schemeClr val="accent1"/>
              </a:solidFill>
            </a:endParaRPr>
          </a:p>
        </p:txBody>
      </p:sp>
      <p:pic>
        <p:nvPicPr>
          <p:cNvPr id="2" name="Picture 1"/>
          <p:cNvPicPr>
            <a:picLocks noChangeAspect="1"/>
          </p:cNvPicPr>
          <p:nvPr/>
        </p:nvPicPr>
        <p:blipFill>
          <a:blip r:embed="rId3"/>
          <a:stretch>
            <a:fillRect/>
          </a:stretch>
        </p:blipFill>
        <p:spPr>
          <a:xfrm>
            <a:off x="350709" y="1340768"/>
            <a:ext cx="3024336" cy="3024336"/>
          </a:xfrm>
          <a:prstGeom prst="rect">
            <a:avLst/>
          </a:prstGeom>
        </p:spPr>
      </p:pic>
    </p:spTree>
    <p:extLst>
      <p:ext uri="{BB962C8B-B14F-4D97-AF65-F5344CB8AC3E}">
        <p14:creationId xmlns:p14="http://schemas.microsoft.com/office/powerpoint/2010/main" val="26284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00100" y="6143644"/>
            <a:ext cx="571504" cy="571504"/>
          </a:xfrm>
          <a:prstGeom prst="actionButtonHom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7500959" y="6072206"/>
            <a:ext cx="1643042"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Прямоугольник 8"/>
          <p:cNvSpPr/>
          <p:nvPr/>
        </p:nvSpPr>
        <p:spPr>
          <a:xfrm>
            <a:off x="1386319" y="53499"/>
            <a:ext cx="6429420"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accent1">
                    <a:lumMod val="75000"/>
                  </a:schemeClr>
                </a:solidFill>
                <a:effectLst>
                  <a:outerShdw blurRad="76200" dist="50800" dir="5400000" algn="tl" rotWithShape="0">
                    <a:srgbClr val="000000">
                      <a:alpha val="65000"/>
                    </a:srgbClr>
                  </a:outerShdw>
                </a:effectLst>
              </a:rPr>
              <a:t>Putni</a:t>
            </a:r>
            <a:r>
              <a:rPr lang="ru-RU" sz="3600" b="1" spc="50" dirty="0">
                <a:ln w="11430"/>
                <a:solidFill>
                  <a:schemeClr val="accent1">
                    <a:lumMod val="75000"/>
                  </a:schemeClr>
                </a:solidFill>
                <a:effectLst>
                  <a:outerShdw blurRad="76200" dist="50800" dir="5400000" algn="tl" rotWithShape="0">
                    <a:srgbClr val="000000">
                      <a:alpha val="65000"/>
                    </a:srgbClr>
                  </a:outerShdw>
                </a:effectLst>
              </a:rPr>
              <a:t> 4</a:t>
            </a:r>
            <a:endParaRPr lang="ru-RU" sz="36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10" name="Прямоугольник 3"/>
          <p:cNvSpPr>
            <a:spLocks noChangeArrowheads="1"/>
          </p:cNvSpPr>
          <p:nvPr/>
        </p:nvSpPr>
        <p:spPr bwMode="auto">
          <a:xfrm>
            <a:off x="303783" y="4098086"/>
            <a:ext cx="76328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228600" algn="just"/>
            <a:r>
              <a:rPr lang="en-US" b="1" i="1" dirty="0">
                <a:solidFill>
                  <a:srgbClr val="00823B"/>
                </a:solidFill>
                <a:cs typeface="Times New Roman" pitchFamily="18" charset="0"/>
              </a:rPr>
              <a:t> </a:t>
            </a:r>
            <a:r>
              <a:rPr lang="lv-LV" sz="4000" b="1" i="1" dirty="0">
                <a:solidFill>
                  <a:schemeClr val="bg2">
                    <a:lumMod val="20000"/>
                    <a:lumOff val="80000"/>
                  </a:schemeClr>
                </a:solidFill>
                <a:latin typeface="+mj-lt"/>
                <a:cs typeface="Times New Roman" pitchFamily="18" charset="0"/>
              </a:rPr>
              <a:t>Kā saucas putnu deguns un mute?</a:t>
            </a:r>
          </a:p>
          <a:p>
            <a:pPr indent="228600" algn="just"/>
            <a:r>
              <a:rPr lang="ru-RU" sz="2400" b="1" i="1" dirty="0">
                <a:solidFill>
                  <a:schemeClr val="bg2">
                    <a:lumMod val="20000"/>
                    <a:lumOff val="80000"/>
                  </a:schemeClr>
                </a:solidFill>
                <a:latin typeface="Georgia" pitchFamily="18" charset="0"/>
                <a:cs typeface="Times New Roman" pitchFamily="18" charset="0"/>
              </a:rPr>
              <a:t>Как называется рот и нос у птицы?</a:t>
            </a:r>
            <a:endParaRPr lang="ru-RU" sz="2000" dirty="0">
              <a:solidFill>
                <a:schemeClr val="bg2">
                  <a:lumMod val="20000"/>
                  <a:lumOff val="80000"/>
                </a:schemeClr>
              </a:solidFill>
              <a:latin typeface="Georgia" pitchFamily="18" charset="0"/>
            </a:endParaRPr>
          </a:p>
        </p:txBody>
      </p:sp>
      <p:sp>
        <p:nvSpPr>
          <p:cNvPr id="3" name="Прямоугольник 2"/>
          <p:cNvSpPr/>
          <p:nvPr/>
        </p:nvSpPr>
        <p:spPr>
          <a:xfrm>
            <a:off x="5239916" y="1798793"/>
            <a:ext cx="3275857" cy="1200329"/>
          </a:xfrm>
          <a:prstGeom prst="rect">
            <a:avLst/>
          </a:prstGeom>
        </p:spPr>
        <p:txBody>
          <a:bodyPr wrap="square">
            <a:spAutoFit/>
          </a:bodyPr>
          <a:lstStyle/>
          <a:p>
            <a:r>
              <a:rPr lang="lv-LV" sz="3600" b="1" dirty="0">
                <a:solidFill>
                  <a:schemeClr val="accent1"/>
                </a:solidFill>
                <a:latin typeface="Georgia" pitchFamily="18" charset="0"/>
              </a:rPr>
              <a:t>Knābis</a:t>
            </a:r>
            <a:endParaRPr lang="en-US" sz="3600" b="1" dirty="0">
              <a:solidFill>
                <a:schemeClr val="accent1"/>
              </a:solidFill>
              <a:latin typeface="Georgia" pitchFamily="18" charset="0"/>
            </a:endParaRPr>
          </a:p>
          <a:p>
            <a:r>
              <a:rPr lang="ru-RU" sz="3600" b="1" dirty="0">
                <a:solidFill>
                  <a:schemeClr val="accent1"/>
                </a:solidFill>
                <a:latin typeface="Georgia" pitchFamily="18" charset="0"/>
              </a:rPr>
              <a:t>Клюв</a:t>
            </a:r>
            <a:endParaRPr lang="ru-RU" sz="3600" dirty="0">
              <a:solidFill>
                <a:schemeClr val="accent1"/>
              </a:solidFill>
            </a:endParaRPr>
          </a:p>
        </p:txBody>
      </p:sp>
      <p:pic>
        <p:nvPicPr>
          <p:cNvPr id="2" name="Picture 1"/>
          <p:cNvPicPr>
            <a:picLocks noChangeAspect="1"/>
          </p:cNvPicPr>
          <p:nvPr/>
        </p:nvPicPr>
        <p:blipFill>
          <a:blip r:embed="rId3"/>
          <a:stretch>
            <a:fillRect/>
          </a:stretch>
        </p:blipFill>
        <p:spPr>
          <a:xfrm>
            <a:off x="611561" y="813557"/>
            <a:ext cx="3960440" cy="2970330"/>
          </a:xfrm>
          <a:prstGeom prst="rect">
            <a:avLst/>
          </a:prstGeom>
        </p:spPr>
      </p:pic>
    </p:spTree>
    <p:extLst>
      <p:ext uri="{BB962C8B-B14F-4D97-AF65-F5344CB8AC3E}">
        <p14:creationId xmlns:p14="http://schemas.microsoft.com/office/powerpoint/2010/main" val="256837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7500958" y="5929330"/>
            <a:ext cx="1401025"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Прямоугольник 8"/>
          <p:cNvSpPr/>
          <p:nvPr/>
        </p:nvSpPr>
        <p:spPr>
          <a:xfrm>
            <a:off x="1386319" y="53499"/>
            <a:ext cx="6429420"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accent1">
                    <a:lumMod val="75000"/>
                  </a:schemeClr>
                </a:solidFill>
                <a:effectLst>
                  <a:outerShdw blurRad="76200" dist="50800" dir="5400000" algn="tl" rotWithShape="0">
                    <a:srgbClr val="000000">
                      <a:alpha val="65000"/>
                    </a:srgbClr>
                  </a:outerShdw>
                </a:effectLst>
              </a:rPr>
              <a:t>Putni</a:t>
            </a:r>
            <a:r>
              <a:rPr lang="ru-RU" sz="3600" b="1" spc="50" dirty="0">
                <a:ln w="11430"/>
                <a:solidFill>
                  <a:schemeClr val="accent1">
                    <a:lumMod val="75000"/>
                  </a:schemeClr>
                </a:solidFill>
                <a:effectLst>
                  <a:outerShdw blurRad="76200" dist="50800" dir="5400000" algn="tl" rotWithShape="0">
                    <a:srgbClr val="000000">
                      <a:alpha val="65000"/>
                    </a:srgbClr>
                  </a:outerShdw>
                </a:effectLst>
              </a:rPr>
              <a:t> 5</a:t>
            </a:r>
            <a:endParaRPr lang="ru-RU" sz="36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2" name="TextBox 1"/>
          <p:cNvSpPr txBox="1"/>
          <p:nvPr/>
        </p:nvSpPr>
        <p:spPr>
          <a:xfrm>
            <a:off x="1799692" y="5366015"/>
            <a:ext cx="5112568" cy="954107"/>
          </a:xfrm>
          <a:prstGeom prst="rect">
            <a:avLst/>
          </a:prstGeom>
          <a:noFill/>
        </p:spPr>
        <p:txBody>
          <a:bodyPr wrap="square" rtlCol="0">
            <a:spAutoFit/>
          </a:bodyPr>
          <a:lstStyle/>
          <a:p>
            <a:r>
              <a:rPr lang="lv-LV" sz="2800" b="1" dirty="0">
                <a:solidFill>
                  <a:schemeClr val="accent1"/>
                </a:solidFill>
                <a:ea typeface="Batang" panose="02030600000101010101" pitchFamily="18" charset="-127"/>
              </a:rPr>
              <a:t>Krauķi</a:t>
            </a:r>
            <a:endParaRPr lang="en-US" sz="2800" b="1" dirty="0">
              <a:solidFill>
                <a:schemeClr val="accent1"/>
              </a:solidFill>
              <a:ea typeface="Batang" panose="02030600000101010101" pitchFamily="18" charset="-127"/>
            </a:endParaRPr>
          </a:p>
          <a:p>
            <a:r>
              <a:rPr lang="ru-RU" sz="2800" b="1" dirty="0">
                <a:solidFill>
                  <a:schemeClr val="accent1"/>
                </a:solidFill>
                <a:ea typeface="Batang" panose="02030600000101010101" pitchFamily="18" charset="-127"/>
              </a:rPr>
              <a:t>Грачи</a:t>
            </a:r>
          </a:p>
        </p:txBody>
      </p:sp>
      <p:sp>
        <p:nvSpPr>
          <p:cNvPr id="10" name="Прямоугольник 3"/>
          <p:cNvSpPr>
            <a:spLocks noChangeArrowheads="1"/>
          </p:cNvSpPr>
          <p:nvPr/>
        </p:nvSpPr>
        <p:spPr bwMode="auto">
          <a:xfrm>
            <a:off x="179512" y="1270168"/>
            <a:ext cx="4421517" cy="3785652"/>
          </a:xfrm>
          <a:prstGeom prst="rect">
            <a:avLst/>
          </a:prstGeom>
          <a:solidFill>
            <a:schemeClr val="bg1">
              <a:lumMod val="85000"/>
              <a:lumOff val="15000"/>
              <a:alpha val="16000"/>
            </a:schemeClr>
          </a:solidFill>
          <a:ln>
            <a:noFill/>
          </a:ln>
        </p:spPr>
        <p:txBody>
          <a:bodyPr wrap="square">
            <a:spAutoFit/>
          </a:bodyPr>
          <a:lstStyle/>
          <a:p>
            <a:pPr indent="228600" algn="just"/>
            <a:r>
              <a:rPr lang="lv-LV" sz="3600" b="1" i="1" dirty="0">
                <a:solidFill>
                  <a:schemeClr val="bg2">
                    <a:lumMod val="20000"/>
                    <a:lumOff val="80000"/>
                  </a:schemeClr>
                </a:solidFill>
                <a:latin typeface="+mj-lt"/>
                <a:cs typeface="Times New Roman" pitchFamily="18" charset="0"/>
              </a:rPr>
              <a:t>Kādi</a:t>
            </a:r>
            <a:r>
              <a:rPr lang="en-US" sz="3600" b="1" i="1" dirty="0">
                <a:solidFill>
                  <a:schemeClr val="bg2">
                    <a:lumMod val="20000"/>
                    <a:lumOff val="80000"/>
                  </a:schemeClr>
                </a:solidFill>
                <a:latin typeface="+mj-lt"/>
                <a:cs typeface="Times New Roman" pitchFamily="18" charset="0"/>
              </a:rPr>
              <a:t> </a:t>
            </a:r>
            <a:r>
              <a:rPr lang="lv-LV" sz="3600" b="1" i="1" dirty="0">
                <a:solidFill>
                  <a:schemeClr val="bg2">
                    <a:lumMod val="20000"/>
                    <a:lumOff val="80000"/>
                  </a:schemeClr>
                </a:solidFill>
                <a:latin typeface="+mj-lt"/>
                <a:cs typeface="Times New Roman" pitchFamily="18" charset="0"/>
              </a:rPr>
              <a:t>putni</a:t>
            </a:r>
            <a:r>
              <a:rPr lang="en-US" sz="3600" b="1" i="1" dirty="0">
                <a:solidFill>
                  <a:schemeClr val="bg2">
                    <a:lumMod val="20000"/>
                    <a:lumOff val="80000"/>
                  </a:schemeClr>
                </a:solidFill>
                <a:latin typeface="+mj-lt"/>
                <a:cs typeface="Times New Roman" pitchFamily="18" charset="0"/>
              </a:rPr>
              <a:t> </a:t>
            </a:r>
            <a:r>
              <a:rPr lang="lv-LV" sz="3600" b="1" i="1" dirty="0">
                <a:solidFill>
                  <a:schemeClr val="bg2">
                    <a:lumMod val="20000"/>
                    <a:lumOff val="80000"/>
                  </a:schemeClr>
                </a:solidFill>
                <a:latin typeface="+mj-lt"/>
                <a:cs typeface="Times New Roman" pitchFamily="18" charset="0"/>
              </a:rPr>
              <a:t>pavasarī</a:t>
            </a:r>
            <a:r>
              <a:rPr lang="en-US" sz="3600" b="1" i="1" dirty="0">
                <a:solidFill>
                  <a:schemeClr val="bg2">
                    <a:lumMod val="20000"/>
                    <a:lumOff val="80000"/>
                  </a:schemeClr>
                </a:solidFill>
                <a:latin typeface="+mj-lt"/>
                <a:cs typeface="Times New Roman" pitchFamily="18" charset="0"/>
              </a:rPr>
              <a:t> </a:t>
            </a:r>
            <a:r>
              <a:rPr lang="lv-LV" sz="3600" b="1" i="1" dirty="0">
                <a:solidFill>
                  <a:schemeClr val="bg2">
                    <a:lumMod val="20000"/>
                    <a:lumOff val="80000"/>
                  </a:schemeClr>
                </a:solidFill>
                <a:latin typeface="+mj-lt"/>
                <a:cs typeface="Times New Roman" pitchFamily="18" charset="0"/>
              </a:rPr>
              <a:t>atlido pirmie?</a:t>
            </a:r>
            <a:endParaRPr lang="ru-RU" sz="3600" b="1" i="1" dirty="0">
              <a:solidFill>
                <a:schemeClr val="bg2">
                  <a:lumMod val="20000"/>
                  <a:lumOff val="80000"/>
                </a:schemeClr>
              </a:solidFill>
              <a:latin typeface="+mj-lt"/>
              <a:cs typeface="Times New Roman" pitchFamily="18" charset="0"/>
            </a:endParaRPr>
          </a:p>
          <a:p>
            <a:pPr indent="228600" algn="just"/>
            <a:endParaRPr lang="lv-LV" sz="3600" b="1" i="1" dirty="0">
              <a:solidFill>
                <a:schemeClr val="bg2">
                  <a:lumMod val="20000"/>
                  <a:lumOff val="80000"/>
                </a:schemeClr>
              </a:solidFill>
              <a:latin typeface="+mj-lt"/>
              <a:cs typeface="Times New Roman" pitchFamily="18" charset="0"/>
            </a:endParaRPr>
          </a:p>
          <a:p>
            <a:pPr indent="228600" algn="just"/>
            <a:r>
              <a:rPr lang="ru-RU" sz="3200" b="1" i="1" dirty="0">
                <a:solidFill>
                  <a:schemeClr val="bg2">
                    <a:lumMod val="20000"/>
                    <a:lumOff val="80000"/>
                  </a:schemeClr>
                </a:solidFill>
                <a:latin typeface="+mj-lt"/>
                <a:cs typeface="Times New Roman" pitchFamily="18" charset="0"/>
              </a:rPr>
              <a:t>Какие птицы весной</a:t>
            </a:r>
            <a:r>
              <a:rPr lang="en-US" sz="3200" b="1" i="1" dirty="0">
                <a:solidFill>
                  <a:schemeClr val="bg2">
                    <a:lumMod val="20000"/>
                    <a:lumOff val="80000"/>
                  </a:schemeClr>
                </a:solidFill>
                <a:latin typeface="+mj-lt"/>
                <a:cs typeface="Times New Roman" pitchFamily="18" charset="0"/>
              </a:rPr>
              <a:t> </a:t>
            </a:r>
            <a:r>
              <a:rPr lang="ru-RU" sz="3200" b="1" i="1" dirty="0">
                <a:solidFill>
                  <a:schemeClr val="bg2">
                    <a:lumMod val="20000"/>
                    <a:lumOff val="80000"/>
                  </a:schemeClr>
                </a:solidFill>
                <a:latin typeface="+mj-lt"/>
                <a:cs typeface="Times New Roman" pitchFamily="18" charset="0"/>
              </a:rPr>
              <a:t>прилетают к  нам первыми?</a:t>
            </a:r>
            <a:endParaRPr lang="ru-RU" sz="3200" dirty="0">
              <a:solidFill>
                <a:schemeClr val="bg2">
                  <a:lumMod val="20000"/>
                  <a:lumOff val="80000"/>
                </a:schemeClr>
              </a:solidFill>
              <a:latin typeface="+mj-lt"/>
            </a:endParaRPr>
          </a:p>
        </p:txBody>
      </p:sp>
      <p:pic>
        <p:nvPicPr>
          <p:cNvPr id="3" name="Picture 2"/>
          <p:cNvPicPr>
            <a:picLocks noChangeAspect="1"/>
          </p:cNvPicPr>
          <p:nvPr/>
        </p:nvPicPr>
        <p:blipFill>
          <a:blip r:embed="rId3"/>
          <a:stretch>
            <a:fillRect/>
          </a:stretch>
        </p:blipFill>
        <p:spPr>
          <a:xfrm>
            <a:off x="4618015" y="1465860"/>
            <a:ext cx="4283968" cy="2840271"/>
          </a:xfrm>
          <a:prstGeom prst="rect">
            <a:avLst/>
          </a:prstGeom>
        </p:spPr>
      </p:pic>
    </p:spTree>
    <p:extLst>
      <p:ext uri="{BB962C8B-B14F-4D97-AF65-F5344CB8AC3E}">
        <p14:creationId xmlns:p14="http://schemas.microsoft.com/office/powerpoint/2010/main" val="28370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7686849" y="6000768"/>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Прямоугольник 7"/>
          <p:cNvSpPr/>
          <p:nvPr/>
        </p:nvSpPr>
        <p:spPr>
          <a:xfrm>
            <a:off x="1386319" y="53499"/>
            <a:ext cx="6429420"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accent1">
                    <a:lumMod val="75000"/>
                  </a:schemeClr>
                </a:solidFill>
                <a:effectLst>
                  <a:outerShdw blurRad="76200" dist="50800" dir="5400000" algn="tl" rotWithShape="0">
                    <a:srgbClr val="000000">
                      <a:alpha val="65000"/>
                    </a:srgbClr>
                  </a:outerShdw>
                </a:effectLst>
              </a:rPr>
              <a:t>Putni</a:t>
            </a:r>
            <a:r>
              <a:rPr lang="ru-RU" sz="3600" b="1" spc="50" dirty="0">
                <a:ln w="11430"/>
                <a:solidFill>
                  <a:schemeClr val="accent1">
                    <a:lumMod val="75000"/>
                  </a:schemeClr>
                </a:solidFill>
                <a:effectLst>
                  <a:outerShdw blurRad="76200" dist="50800" dir="5400000" algn="tl" rotWithShape="0">
                    <a:srgbClr val="000000">
                      <a:alpha val="65000"/>
                    </a:srgbClr>
                  </a:outerShdw>
                </a:effectLst>
              </a:rPr>
              <a:t> 6</a:t>
            </a:r>
            <a:endParaRPr lang="ru-RU" sz="36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sp>
        <p:nvSpPr>
          <p:cNvPr id="10" name="Text Box 5"/>
          <p:cNvSpPr txBox="1">
            <a:spLocks noChangeArrowheads="1"/>
          </p:cNvSpPr>
          <p:nvPr/>
        </p:nvSpPr>
        <p:spPr bwMode="auto">
          <a:xfrm>
            <a:off x="1071538" y="5216823"/>
            <a:ext cx="598004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2800" b="1" dirty="0">
                <a:solidFill>
                  <a:schemeClr val="accent1"/>
                </a:solidFill>
              </a:rPr>
              <a:t>Jo šeit nav ēdiena</a:t>
            </a:r>
          </a:p>
          <a:p>
            <a:r>
              <a:rPr lang="ru-RU" sz="2800" b="1" dirty="0">
                <a:solidFill>
                  <a:schemeClr val="accent1"/>
                </a:solidFill>
              </a:rPr>
              <a:t>Так как здесь не найти еду</a:t>
            </a:r>
          </a:p>
        </p:txBody>
      </p:sp>
      <p:sp>
        <p:nvSpPr>
          <p:cNvPr id="11" name="Прямоугольник 10"/>
          <p:cNvSpPr/>
          <p:nvPr/>
        </p:nvSpPr>
        <p:spPr>
          <a:xfrm>
            <a:off x="5148064" y="849646"/>
            <a:ext cx="3384376" cy="436782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i="1" dirty="0"/>
              <a:t>Kāpēc rudenī gājputni aizlido uz siltām zemēm? </a:t>
            </a:r>
          </a:p>
          <a:p>
            <a:pPr algn="ctr"/>
            <a:endParaRPr lang="lv-LV" sz="2800" b="1" i="1" dirty="0"/>
          </a:p>
          <a:p>
            <a:pPr algn="ctr"/>
            <a:r>
              <a:rPr lang="ru-RU" sz="2800" b="1" i="1" dirty="0"/>
              <a:t>Почему улетают перелетные птицы в теплые края?</a:t>
            </a:r>
          </a:p>
        </p:txBody>
      </p:sp>
      <p:pic>
        <p:nvPicPr>
          <p:cNvPr id="2" name="Picture 1"/>
          <p:cNvPicPr>
            <a:picLocks noChangeAspect="1"/>
          </p:cNvPicPr>
          <p:nvPr/>
        </p:nvPicPr>
        <p:blipFill>
          <a:blip r:embed="rId3"/>
          <a:stretch>
            <a:fillRect/>
          </a:stretch>
        </p:blipFill>
        <p:spPr>
          <a:xfrm>
            <a:off x="395536" y="1543782"/>
            <a:ext cx="4436066" cy="2986658"/>
          </a:xfrm>
          <a:prstGeom prst="rect">
            <a:avLst/>
          </a:prstGeom>
        </p:spPr>
      </p:pic>
    </p:spTree>
    <p:extLst>
      <p:ext uri="{BB962C8B-B14F-4D97-AF65-F5344CB8AC3E}">
        <p14:creationId xmlns:p14="http://schemas.microsoft.com/office/powerpoint/2010/main" val="237762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8" name="Прямоугольник 7"/>
          <p:cNvSpPr/>
          <p:nvPr/>
        </p:nvSpPr>
        <p:spPr>
          <a:xfrm>
            <a:off x="7504012" y="5929330"/>
            <a:ext cx="1127232" cy="400110"/>
          </a:xfrm>
          <a:prstGeom prst="rect">
            <a:avLst/>
          </a:prstGeom>
          <a:noFill/>
        </p:spPr>
        <p:txBody>
          <a:bodyPr wrap="none" lIns="91440" tIns="45720" rIns="91440" bIns="45720">
            <a:spAutoFit/>
          </a:bodyPr>
          <a:lstStyle/>
          <a:p>
            <a:pPr algn="ctr"/>
            <a:r>
              <a:rPr lang="lv-LV" sz="20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ATBILDE</a:t>
            </a:r>
            <a:endParaRPr lang="ru-RU" sz="2000" b="1" cap="all" spc="0"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endParaRPr>
          </a:p>
        </p:txBody>
      </p:sp>
      <p:sp>
        <p:nvSpPr>
          <p:cNvPr id="9" name="Прямоугольник 8"/>
          <p:cNvSpPr/>
          <p:nvPr/>
        </p:nvSpPr>
        <p:spPr>
          <a:xfrm>
            <a:off x="1428728" y="188640"/>
            <a:ext cx="585791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Ziedi 1</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Объект 2"/>
          <p:cNvSpPr txBox="1">
            <a:spLocks/>
          </p:cNvSpPr>
          <p:nvPr/>
        </p:nvSpPr>
        <p:spPr>
          <a:xfrm>
            <a:off x="251520" y="1124744"/>
            <a:ext cx="8419639" cy="2908920"/>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ru-RU" dirty="0"/>
              <a:t> </a:t>
            </a:r>
            <a:r>
              <a:rPr lang="lv-LV" sz="4000" b="1" i="1" dirty="0">
                <a:solidFill>
                  <a:schemeClr val="tx1"/>
                </a:solidFill>
              </a:rPr>
              <a:t>Uz kādas puķes zīlē, raujot nost ziedlapiņas?</a:t>
            </a:r>
          </a:p>
          <a:p>
            <a:pPr marL="0" indent="0">
              <a:buFont typeface="Arial" pitchFamily="34" charset="0"/>
              <a:buNone/>
            </a:pPr>
            <a:r>
              <a:rPr lang="ru-RU" sz="3200" b="1" i="1" dirty="0">
                <a:solidFill>
                  <a:schemeClr val="tx1"/>
                </a:solidFill>
              </a:rPr>
              <a:t>На каком цветке гадают, лепесточки отрывают?</a:t>
            </a:r>
          </a:p>
        </p:txBody>
      </p:sp>
      <p:sp>
        <p:nvSpPr>
          <p:cNvPr id="11" name="Text Box 5"/>
          <p:cNvSpPr txBox="1">
            <a:spLocks noChangeArrowheads="1"/>
          </p:cNvSpPr>
          <p:nvPr/>
        </p:nvSpPr>
        <p:spPr bwMode="auto">
          <a:xfrm>
            <a:off x="4706513" y="4286706"/>
            <a:ext cx="382592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4400" b="1" dirty="0">
                <a:solidFill>
                  <a:schemeClr val="accent1"/>
                </a:solidFill>
              </a:rPr>
              <a:t>Pīpene</a:t>
            </a:r>
            <a:endParaRPr lang="ru-RU" sz="4400" b="1" dirty="0">
              <a:solidFill>
                <a:schemeClr val="accent1"/>
              </a:solidFill>
            </a:endParaRPr>
          </a:p>
          <a:p>
            <a:r>
              <a:rPr lang="ru-RU" sz="4400" b="1" dirty="0">
                <a:solidFill>
                  <a:schemeClr val="accent1"/>
                </a:solidFill>
              </a:rPr>
              <a:t>Ромашка</a:t>
            </a:r>
          </a:p>
        </p:txBody>
      </p:sp>
      <p:pic>
        <p:nvPicPr>
          <p:cNvPr id="2" name="Picture 1"/>
          <p:cNvPicPr>
            <a:picLocks noChangeAspect="1"/>
          </p:cNvPicPr>
          <p:nvPr/>
        </p:nvPicPr>
        <p:blipFill>
          <a:blip r:embed="rId3"/>
          <a:stretch>
            <a:fillRect/>
          </a:stretch>
        </p:blipFill>
        <p:spPr>
          <a:xfrm>
            <a:off x="611560" y="3861048"/>
            <a:ext cx="3168352" cy="2108394"/>
          </a:xfrm>
          <a:prstGeom prst="rect">
            <a:avLst/>
          </a:prstGeom>
        </p:spPr>
      </p:pic>
    </p:spTree>
    <p:extLst>
      <p:ext uri="{BB962C8B-B14F-4D97-AF65-F5344CB8AC3E}">
        <p14:creationId xmlns:p14="http://schemas.microsoft.com/office/powerpoint/2010/main" val="11375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9" name="Прямоугольник 8"/>
          <p:cNvSpPr/>
          <p:nvPr/>
        </p:nvSpPr>
        <p:spPr>
          <a:xfrm>
            <a:off x="7615413" y="5929330"/>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Объект 2"/>
          <p:cNvSpPr>
            <a:spLocks noGrp="1"/>
          </p:cNvSpPr>
          <p:nvPr>
            <p:ph idx="1"/>
          </p:nvPr>
        </p:nvSpPr>
        <p:spPr>
          <a:xfrm>
            <a:off x="385762" y="1412776"/>
            <a:ext cx="8229600" cy="1800200"/>
          </a:xfrm>
        </p:spPr>
        <p:txBody>
          <a:bodyPr>
            <a:normAutofit fontScale="92500"/>
          </a:bodyPr>
          <a:lstStyle/>
          <a:p>
            <a:pPr marL="0" indent="0">
              <a:buNone/>
            </a:pPr>
            <a:r>
              <a:rPr lang="ru-RU" dirty="0"/>
              <a:t> </a:t>
            </a:r>
            <a:r>
              <a:rPr lang="lv-LV" sz="4400" b="1" i="1" dirty="0"/>
              <a:t>Kādas puķes aug ūdenī?</a:t>
            </a:r>
          </a:p>
          <a:p>
            <a:pPr marL="0" indent="0">
              <a:buNone/>
            </a:pPr>
            <a:r>
              <a:rPr lang="ru-RU" sz="4000" b="1" i="1" dirty="0"/>
              <a:t>Какие цветы живут в водоемах?</a:t>
            </a:r>
          </a:p>
        </p:txBody>
      </p:sp>
      <p:sp>
        <p:nvSpPr>
          <p:cNvPr id="11" name="Прямоугольник 10"/>
          <p:cNvSpPr/>
          <p:nvPr/>
        </p:nvSpPr>
        <p:spPr>
          <a:xfrm>
            <a:off x="1571604" y="214290"/>
            <a:ext cx="585791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Ziedi</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Text Box 5"/>
          <p:cNvSpPr txBox="1">
            <a:spLocks noChangeArrowheads="1"/>
          </p:cNvSpPr>
          <p:nvPr/>
        </p:nvSpPr>
        <p:spPr bwMode="auto">
          <a:xfrm>
            <a:off x="4684177" y="4293096"/>
            <a:ext cx="41777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Ūdensrozes</a:t>
            </a:r>
            <a:endParaRPr lang="ru-RU" sz="3600" b="1" dirty="0">
              <a:solidFill>
                <a:schemeClr val="accent1"/>
              </a:solidFill>
            </a:endParaRPr>
          </a:p>
          <a:p>
            <a:r>
              <a:rPr lang="ru-RU" sz="3600" b="1" dirty="0">
                <a:solidFill>
                  <a:schemeClr val="accent1"/>
                </a:solidFill>
              </a:rPr>
              <a:t>Кувшинки</a:t>
            </a:r>
          </a:p>
        </p:txBody>
      </p:sp>
      <p:pic>
        <p:nvPicPr>
          <p:cNvPr id="6" name="Рисунок 5">
            <a:extLst>
              <a:ext uri="{FF2B5EF4-FFF2-40B4-BE49-F238E27FC236}">
                <a16:creationId xmlns:a16="http://schemas.microsoft.com/office/drawing/2014/main" id="{CEE5C992-71AE-4745-A797-F66CA9D0D90F}"/>
              </a:ext>
            </a:extLst>
          </p:cNvPr>
          <p:cNvPicPr>
            <a:picLocks noChangeAspect="1"/>
          </p:cNvPicPr>
          <p:nvPr/>
        </p:nvPicPr>
        <p:blipFill>
          <a:blip r:embed="rId3"/>
          <a:stretch>
            <a:fillRect/>
          </a:stretch>
        </p:blipFill>
        <p:spPr>
          <a:xfrm>
            <a:off x="577762" y="3364204"/>
            <a:ext cx="4106415" cy="2411538"/>
          </a:xfrm>
          <a:prstGeom prst="rect">
            <a:avLst/>
          </a:prstGeom>
        </p:spPr>
      </p:pic>
    </p:spTree>
    <p:extLst>
      <p:ext uri="{BB962C8B-B14F-4D97-AF65-F5344CB8AC3E}">
        <p14:creationId xmlns:p14="http://schemas.microsoft.com/office/powerpoint/2010/main" val="132726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8"/>
            <a:ext cx="8229600" cy="5505475"/>
          </a:xfrm>
        </p:spPr>
        <p:txBody>
          <a:bodyPr>
            <a:normAutofit fontScale="92500" lnSpcReduction="10000"/>
          </a:bodyPr>
          <a:lstStyle/>
          <a:p>
            <a:pPr marL="0" indent="0" algn="ctr">
              <a:lnSpc>
                <a:spcPct val="150000"/>
              </a:lnSpc>
              <a:buNone/>
            </a:pPr>
            <a:r>
              <a:rPr lang="lv-LV" sz="3200" b="1" dirty="0">
                <a:latin typeface="+mj-lt"/>
              </a:rPr>
              <a:t>Šī spēle ir virzīta uz saistītās runas,uzmanības, atmiņas un loģiskās domāšanas attīstību, mācīto zināšanu nostiprināšana un vārda krājuma papildināšana. Kā arī izglītojamie mācās strādāt grupās vai individuāli, kā arī mācās sadarboties ar skolotāju vai komandu. Spēle virzīta uz 7-12 gadu veciem bērniem.</a:t>
            </a:r>
            <a:endParaRPr lang="ru-RU" sz="3200" b="1" dirty="0">
              <a:latin typeface="+mj-lt"/>
            </a:endParaRPr>
          </a:p>
          <a:p>
            <a:endParaRPr lang="ru-RU" dirty="0"/>
          </a:p>
        </p:txBody>
      </p:sp>
    </p:spTree>
    <p:extLst>
      <p:ext uri="{BB962C8B-B14F-4D97-AF65-F5344CB8AC3E}">
        <p14:creationId xmlns:p14="http://schemas.microsoft.com/office/powerpoint/2010/main" val="3745676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8" name="Прямоугольник 7"/>
          <p:cNvSpPr/>
          <p:nvPr/>
        </p:nvSpPr>
        <p:spPr>
          <a:xfrm>
            <a:off x="7500958" y="5857892"/>
            <a:ext cx="1401025"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Прямоугольник 8"/>
          <p:cNvSpPr/>
          <p:nvPr/>
        </p:nvSpPr>
        <p:spPr>
          <a:xfrm>
            <a:off x="1428728" y="188640"/>
            <a:ext cx="585791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Ziedi 3</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Объект 2"/>
          <p:cNvSpPr txBox="1">
            <a:spLocks/>
          </p:cNvSpPr>
          <p:nvPr/>
        </p:nvSpPr>
        <p:spPr>
          <a:xfrm>
            <a:off x="441559" y="1124744"/>
            <a:ext cx="8229600" cy="2908920"/>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lv-LV" sz="4000" b="1" i="1" dirty="0">
                <a:solidFill>
                  <a:schemeClr val="tx1"/>
                </a:solidFill>
              </a:rPr>
              <a:t>Zelta </a:t>
            </a:r>
            <a:r>
              <a:rPr lang="lv-LV" sz="4000" b="1" i="1" dirty="0" err="1">
                <a:solidFill>
                  <a:schemeClr val="tx1"/>
                </a:solidFill>
              </a:rPr>
              <a:t>gredzenī</a:t>
            </a:r>
            <a:r>
              <a:rPr lang="lv-LV" sz="4000" b="1" i="1" dirty="0">
                <a:solidFill>
                  <a:schemeClr val="tx1"/>
                </a:solidFill>
              </a:rPr>
              <a:t> daudz melnu zvirbuļu.</a:t>
            </a:r>
            <a:endParaRPr lang="ru-RU" sz="4000" b="1" i="1" dirty="0">
              <a:solidFill>
                <a:schemeClr val="tx1"/>
              </a:solidFill>
            </a:endParaRPr>
          </a:p>
          <a:p>
            <a:pPr marL="0" indent="0">
              <a:buFont typeface="Arial" pitchFamily="34" charset="0"/>
              <a:buNone/>
            </a:pPr>
            <a:r>
              <a:rPr lang="ru-RU" sz="3600" b="1" i="1" dirty="0">
                <a:solidFill>
                  <a:schemeClr val="tx1"/>
                </a:solidFill>
              </a:rPr>
              <a:t>В золотом решете, полно черных воробьев.</a:t>
            </a:r>
          </a:p>
        </p:txBody>
      </p:sp>
      <p:sp>
        <p:nvSpPr>
          <p:cNvPr id="12" name="Text Box 5"/>
          <p:cNvSpPr txBox="1">
            <a:spLocks noChangeArrowheads="1"/>
          </p:cNvSpPr>
          <p:nvPr/>
        </p:nvSpPr>
        <p:spPr bwMode="auto">
          <a:xfrm>
            <a:off x="5076056" y="4319698"/>
            <a:ext cx="38259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Saulespuķe</a:t>
            </a:r>
            <a:endParaRPr lang="ru-RU" sz="3600" b="1" dirty="0">
              <a:solidFill>
                <a:schemeClr val="accent1"/>
              </a:solidFill>
            </a:endParaRPr>
          </a:p>
          <a:p>
            <a:r>
              <a:rPr lang="ru-RU" sz="3600" b="1" dirty="0">
                <a:solidFill>
                  <a:schemeClr val="accent1"/>
                </a:solidFill>
              </a:rPr>
              <a:t>Подсолнух</a:t>
            </a:r>
          </a:p>
        </p:txBody>
      </p:sp>
      <p:pic>
        <p:nvPicPr>
          <p:cNvPr id="2" name="Picture 1"/>
          <p:cNvPicPr>
            <a:picLocks noChangeAspect="1"/>
          </p:cNvPicPr>
          <p:nvPr/>
        </p:nvPicPr>
        <p:blipFill>
          <a:blip r:embed="rId3"/>
          <a:stretch>
            <a:fillRect/>
          </a:stretch>
        </p:blipFill>
        <p:spPr>
          <a:xfrm>
            <a:off x="395759" y="3720393"/>
            <a:ext cx="3556538" cy="2368331"/>
          </a:xfrm>
          <a:prstGeom prst="rect">
            <a:avLst/>
          </a:prstGeom>
        </p:spPr>
      </p:pic>
    </p:spTree>
    <p:extLst>
      <p:ext uri="{BB962C8B-B14F-4D97-AF65-F5344CB8AC3E}">
        <p14:creationId xmlns:p14="http://schemas.microsoft.com/office/powerpoint/2010/main" val="17440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9" name="Прямоугольник 8"/>
          <p:cNvSpPr/>
          <p:nvPr/>
        </p:nvSpPr>
        <p:spPr>
          <a:xfrm>
            <a:off x="7472537" y="6000768"/>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1428728" y="188640"/>
            <a:ext cx="585791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Ziedi</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Объект 2"/>
          <p:cNvSpPr txBox="1">
            <a:spLocks/>
          </p:cNvSpPr>
          <p:nvPr/>
        </p:nvSpPr>
        <p:spPr>
          <a:xfrm>
            <a:off x="441559" y="1124744"/>
            <a:ext cx="8229600" cy="2908920"/>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None/>
            </a:pPr>
            <a:r>
              <a:rPr lang="lv-LV" sz="4400" b="1" i="1" dirty="0">
                <a:solidFill>
                  <a:schemeClr val="tx1"/>
                </a:solidFill>
              </a:rPr>
              <a:t>Šī puķe aug zem sniega.</a:t>
            </a:r>
          </a:p>
          <a:p>
            <a:pPr marL="0" indent="0">
              <a:buNone/>
            </a:pPr>
            <a:r>
              <a:rPr lang="ru-RU" sz="3600" b="1" i="1" dirty="0">
                <a:solidFill>
                  <a:schemeClr val="tx1"/>
                </a:solidFill>
              </a:rPr>
              <a:t>Под сугробом он растет, снеговую воду пьет?</a:t>
            </a:r>
            <a:endParaRPr lang="lv-LV" sz="3600" b="1" i="1" dirty="0">
              <a:solidFill>
                <a:schemeClr val="tx1"/>
              </a:solidFill>
            </a:endParaRPr>
          </a:p>
          <a:p>
            <a:pPr marL="0" indent="0">
              <a:buFont typeface="Arial" pitchFamily="34" charset="0"/>
              <a:buNone/>
            </a:pPr>
            <a:endParaRPr lang="ru-RU" sz="4000" b="1" dirty="0"/>
          </a:p>
        </p:txBody>
      </p:sp>
      <p:sp>
        <p:nvSpPr>
          <p:cNvPr id="12" name="Text Box 5"/>
          <p:cNvSpPr txBox="1">
            <a:spLocks noChangeArrowheads="1"/>
          </p:cNvSpPr>
          <p:nvPr/>
        </p:nvSpPr>
        <p:spPr bwMode="auto">
          <a:xfrm>
            <a:off x="4062027" y="4365104"/>
            <a:ext cx="4609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Sniegpulkstenīte</a:t>
            </a:r>
            <a:endParaRPr lang="ru-RU" sz="3600" b="1" dirty="0">
              <a:solidFill>
                <a:schemeClr val="accent1"/>
              </a:solidFill>
            </a:endParaRPr>
          </a:p>
          <a:p>
            <a:r>
              <a:rPr lang="ru-RU" sz="3600" b="1" dirty="0">
                <a:solidFill>
                  <a:schemeClr val="accent1"/>
                </a:solidFill>
              </a:rPr>
              <a:t>Подснежник</a:t>
            </a:r>
          </a:p>
        </p:txBody>
      </p:sp>
      <p:pic>
        <p:nvPicPr>
          <p:cNvPr id="5" name="Рисунок 4">
            <a:extLst>
              <a:ext uri="{FF2B5EF4-FFF2-40B4-BE49-F238E27FC236}">
                <a16:creationId xmlns:a16="http://schemas.microsoft.com/office/drawing/2014/main" id="{4E8CDA57-FCEC-4B30-A41F-9D00BB990570}"/>
              </a:ext>
            </a:extLst>
          </p:cNvPr>
          <p:cNvPicPr>
            <a:picLocks noChangeAspect="1"/>
          </p:cNvPicPr>
          <p:nvPr/>
        </p:nvPicPr>
        <p:blipFill>
          <a:blip r:embed="rId3"/>
          <a:stretch>
            <a:fillRect/>
          </a:stretch>
        </p:blipFill>
        <p:spPr>
          <a:xfrm>
            <a:off x="1704223" y="3220278"/>
            <a:ext cx="2297041" cy="3440092"/>
          </a:xfrm>
          <a:prstGeom prst="rect">
            <a:avLst/>
          </a:prstGeom>
        </p:spPr>
      </p:pic>
    </p:spTree>
    <p:extLst>
      <p:ext uri="{BB962C8B-B14F-4D97-AF65-F5344CB8AC3E}">
        <p14:creationId xmlns:p14="http://schemas.microsoft.com/office/powerpoint/2010/main" val="126394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1604" y="214290"/>
            <a:ext cx="585791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Ziedi</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9" name="Прямоугольник 8"/>
          <p:cNvSpPr/>
          <p:nvPr/>
        </p:nvSpPr>
        <p:spPr>
          <a:xfrm>
            <a:off x="7646888" y="6072206"/>
            <a:ext cx="1127232" cy="400110"/>
          </a:xfrm>
          <a:prstGeom prst="rect">
            <a:avLst/>
          </a:prstGeom>
          <a:noFill/>
        </p:spPr>
        <p:txBody>
          <a:bodyPr wrap="none" lIns="91440" tIns="45720" rIns="91440" bIns="45720">
            <a:spAutoFit/>
          </a:bodyPr>
          <a:lstStyle/>
          <a:p>
            <a:pPr algn="ctr"/>
            <a:r>
              <a:rPr lang="lv-LV" sz="2000" b="1" cap="all"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rPr>
              <a:t>ATBILDE</a:t>
            </a:r>
            <a:endParaRPr lang="ru-RU" sz="20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endParaRPr>
          </a:p>
        </p:txBody>
      </p:sp>
      <p:sp>
        <p:nvSpPr>
          <p:cNvPr id="7" name="Text Box 5"/>
          <p:cNvSpPr txBox="1">
            <a:spLocks noChangeArrowheads="1"/>
          </p:cNvSpPr>
          <p:nvPr/>
        </p:nvSpPr>
        <p:spPr bwMode="auto">
          <a:xfrm>
            <a:off x="346585" y="1264645"/>
            <a:ext cx="8017542"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4400" b="1" i="1" dirty="0"/>
              <a:t>Nacionālā Latvijas puķe</a:t>
            </a:r>
            <a:endParaRPr lang="ru-RU" sz="4400" b="1" i="1" dirty="0"/>
          </a:p>
          <a:p>
            <a:r>
              <a:rPr lang="ru-RU" sz="3600" b="1" i="1" dirty="0"/>
              <a:t>Национальный цветок Латвии</a:t>
            </a:r>
            <a:endParaRPr lang="lv-LV" sz="3600" b="1" i="1" dirty="0">
              <a:latin typeface="Tw Cen MT" panose="020B0602020104020603" pitchFamily="34" charset="0"/>
            </a:endParaRPr>
          </a:p>
          <a:p>
            <a:endParaRPr lang="ru-RU" sz="4000" b="1" dirty="0"/>
          </a:p>
        </p:txBody>
      </p:sp>
      <p:sp>
        <p:nvSpPr>
          <p:cNvPr id="8" name="Text Box 5"/>
          <p:cNvSpPr txBox="1">
            <a:spLocks noChangeArrowheads="1"/>
          </p:cNvSpPr>
          <p:nvPr/>
        </p:nvSpPr>
        <p:spPr bwMode="auto">
          <a:xfrm>
            <a:off x="5206776" y="4283978"/>
            <a:ext cx="41777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Pīpene</a:t>
            </a:r>
            <a:endParaRPr lang="ru-RU" sz="3600" b="1" dirty="0">
              <a:solidFill>
                <a:schemeClr val="accent1"/>
              </a:solidFill>
            </a:endParaRPr>
          </a:p>
          <a:p>
            <a:r>
              <a:rPr lang="ru-RU" sz="3600" b="1" dirty="0">
                <a:solidFill>
                  <a:schemeClr val="accent1"/>
                </a:solidFill>
              </a:rPr>
              <a:t>Ромашка</a:t>
            </a:r>
          </a:p>
        </p:txBody>
      </p:sp>
      <p:pic>
        <p:nvPicPr>
          <p:cNvPr id="6" name="Рисунок 5">
            <a:extLst>
              <a:ext uri="{FF2B5EF4-FFF2-40B4-BE49-F238E27FC236}">
                <a16:creationId xmlns:a16="http://schemas.microsoft.com/office/drawing/2014/main" id="{29350F67-384F-4393-A220-CD0CBBAA6815}"/>
              </a:ext>
            </a:extLst>
          </p:cNvPr>
          <p:cNvPicPr>
            <a:picLocks noChangeAspect="1"/>
          </p:cNvPicPr>
          <p:nvPr/>
        </p:nvPicPr>
        <p:blipFill>
          <a:blip r:embed="rId3"/>
          <a:stretch>
            <a:fillRect/>
          </a:stretch>
        </p:blipFill>
        <p:spPr>
          <a:xfrm>
            <a:off x="1924050" y="2713694"/>
            <a:ext cx="2647950" cy="3981450"/>
          </a:xfrm>
          <a:prstGeom prst="rect">
            <a:avLst/>
          </a:prstGeom>
        </p:spPr>
      </p:pic>
    </p:spTree>
    <p:extLst>
      <p:ext uri="{BB962C8B-B14F-4D97-AF65-F5344CB8AC3E}">
        <p14:creationId xmlns:p14="http://schemas.microsoft.com/office/powerpoint/2010/main" val="347126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9" name="Прямоугольник 8"/>
          <p:cNvSpPr/>
          <p:nvPr/>
        </p:nvSpPr>
        <p:spPr>
          <a:xfrm>
            <a:off x="7504012" y="6000768"/>
            <a:ext cx="1127232" cy="400110"/>
          </a:xfrm>
          <a:prstGeom prst="rect">
            <a:avLst/>
          </a:prstGeom>
          <a:noFill/>
        </p:spPr>
        <p:txBody>
          <a:bodyPr wrap="none" lIns="91440" tIns="45720" rIns="91440" bIns="45720">
            <a:spAutoFit/>
          </a:bodyPr>
          <a:lstStyle/>
          <a:p>
            <a:pPr algn="ctr"/>
            <a:r>
              <a:rPr lang="lv-LV" sz="2000" b="1" cap="all"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rPr>
              <a:t>ATBILDE</a:t>
            </a:r>
            <a:endParaRPr lang="ru-RU" sz="2000" b="1" cap="all" spc="0"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endParaRPr>
          </a:p>
        </p:txBody>
      </p:sp>
      <p:sp>
        <p:nvSpPr>
          <p:cNvPr id="3" name="Объект 2"/>
          <p:cNvSpPr>
            <a:spLocks noGrp="1"/>
          </p:cNvSpPr>
          <p:nvPr>
            <p:ph idx="1"/>
          </p:nvPr>
        </p:nvSpPr>
        <p:spPr>
          <a:xfrm>
            <a:off x="487323" y="1024594"/>
            <a:ext cx="8229600" cy="2908920"/>
          </a:xfrm>
        </p:spPr>
        <p:txBody>
          <a:bodyPr>
            <a:normAutofit lnSpcReduction="10000"/>
          </a:bodyPr>
          <a:lstStyle/>
          <a:p>
            <a:pPr marL="0" indent="0">
              <a:buNone/>
            </a:pPr>
            <a:r>
              <a:rPr lang="ru-RU" dirty="0"/>
              <a:t> </a:t>
            </a:r>
            <a:r>
              <a:rPr lang="lv-LV" sz="4200" b="1" i="1" dirty="0">
                <a:latin typeface="Tw Cen MT" panose="020B0602020104020603" pitchFamily="34" charset="0"/>
              </a:rPr>
              <a:t>No šīs puķes lapām taisa salātus, bet no saknēm – kafijas aizstājēju. Kas tā ir par puķi?</a:t>
            </a:r>
          </a:p>
          <a:p>
            <a:pPr marL="0" indent="0">
              <a:buNone/>
            </a:pPr>
            <a:r>
              <a:rPr lang="ru-RU" sz="2800" b="1" i="1" dirty="0"/>
              <a:t>Корни какого цветка используют как заменитель кофе, а листья – в салате?</a:t>
            </a:r>
          </a:p>
        </p:txBody>
      </p:sp>
      <p:sp>
        <p:nvSpPr>
          <p:cNvPr id="10" name="Прямоугольник 9"/>
          <p:cNvSpPr/>
          <p:nvPr/>
        </p:nvSpPr>
        <p:spPr>
          <a:xfrm>
            <a:off x="1428728" y="188640"/>
            <a:ext cx="585791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Ziedi 6</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 Box 5"/>
          <p:cNvSpPr txBox="1">
            <a:spLocks noChangeArrowheads="1"/>
          </p:cNvSpPr>
          <p:nvPr/>
        </p:nvSpPr>
        <p:spPr bwMode="auto">
          <a:xfrm>
            <a:off x="4788025" y="4319698"/>
            <a:ext cx="37450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Pienene</a:t>
            </a:r>
            <a:endParaRPr lang="ru-RU" sz="3600" b="1" dirty="0">
              <a:solidFill>
                <a:schemeClr val="accent1"/>
              </a:solidFill>
            </a:endParaRPr>
          </a:p>
          <a:p>
            <a:r>
              <a:rPr lang="ru-RU" sz="3600" b="1" dirty="0">
                <a:solidFill>
                  <a:schemeClr val="accent1"/>
                </a:solidFill>
              </a:rPr>
              <a:t>Одуванчик</a:t>
            </a:r>
          </a:p>
        </p:txBody>
      </p:sp>
      <p:pic>
        <p:nvPicPr>
          <p:cNvPr id="6" name="Рисунок 5">
            <a:extLst>
              <a:ext uri="{FF2B5EF4-FFF2-40B4-BE49-F238E27FC236}">
                <a16:creationId xmlns:a16="http://schemas.microsoft.com/office/drawing/2014/main" id="{091612E9-4E16-4289-A1AC-4DC8F7922431}"/>
              </a:ext>
            </a:extLst>
          </p:cNvPr>
          <p:cNvPicPr>
            <a:picLocks noChangeAspect="1"/>
          </p:cNvPicPr>
          <p:nvPr/>
        </p:nvPicPr>
        <p:blipFill>
          <a:blip r:embed="rId3"/>
          <a:stretch>
            <a:fillRect/>
          </a:stretch>
        </p:blipFill>
        <p:spPr>
          <a:xfrm>
            <a:off x="971600" y="4007079"/>
            <a:ext cx="2999640" cy="1923207"/>
          </a:xfrm>
          <a:prstGeom prst="rect">
            <a:avLst/>
          </a:prstGeom>
        </p:spPr>
      </p:pic>
    </p:spTree>
    <p:extLst>
      <p:ext uri="{BB962C8B-B14F-4D97-AF65-F5344CB8AC3E}">
        <p14:creationId xmlns:p14="http://schemas.microsoft.com/office/powerpoint/2010/main" val="358129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омой 4">
            <a:hlinkClick r:id="rId2" action="ppaction://hlinksldjump" highlightClick="1"/>
          </p:cNvPr>
          <p:cNvSpPr/>
          <p:nvPr/>
        </p:nvSpPr>
        <p:spPr>
          <a:xfrm>
            <a:off x="928662" y="6143644"/>
            <a:ext cx="571504" cy="571504"/>
          </a:xfrm>
          <a:prstGeom prst="actionButtonHom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6" name="Прямоугольник 5"/>
          <p:cNvSpPr/>
          <p:nvPr/>
        </p:nvSpPr>
        <p:spPr>
          <a:xfrm>
            <a:off x="7686851" y="6000768"/>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Прямоугольник 6"/>
          <p:cNvSpPr/>
          <p:nvPr/>
        </p:nvSpPr>
        <p:spPr>
          <a:xfrm>
            <a:off x="1000100" y="214290"/>
            <a:ext cx="71438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Daba</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Text Box 5"/>
          <p:cNvSpPr txBox="1">
            <a:spLocks noChangeArrowheads="1"/>
          </p:cNvSpPr>
          <p:nvPr/>
        </p:nvSpPr>
        <p:spPr bwMode="auto">
          <a:xfrm>
            <a:off x="5076056" y="4319698"/>
            <a:ext cx="38259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Ozols</a:t>
            </a:r>
            <a:endParaRPr lang="ru-RU" sz="3600" b="1" dirty="0">
              <a:solidFill>
                <a:schemeClr val="accent1"/>
              </a:solidFill>
            </a:endParaRPr>
          </a:p>
          <a:p>
            <a:r>
              <a:rPr lang="ru-RU" sz="3600" b="1" dirty="0">
                <a:solidFill>
                  <a:schemeClr val="accent1"/>
                </a:solidFill>
              </a:rPr>
              <a:t>Дуб</a:t>
            </a:r>
          </a:p>
        </p:txBody>
      </p:sp>
      <p:sp>
        <p:nvSpPr>
          <p:cNvPr id="9" name="Содержимое 8"/>
          <p:cNvSpPr>
            <a:spLocks noGrp="1"/>
          </p:cNvSpPr>
          <p:nvPr>
            <p:ph idx="1"/>
          </p:nvPr>
        </p:nvSpPr>
        <p:spPr>
          <a:xfrm>
            <a:off x="467544" y="1196752"/>
            <a:ext cx="8280920" cy="2116832"/>
          </a:xfrm>
        </p:spPr>
        <p:txBody>
          <a:bodyPr>
            <a:noAutofit/>
          </a:bodyPr>
          <a:lstStyle/>
          <a:p>
            <a:pPr marL="0" indent="0">
              <a:buNone/>
            </a:pPr>
            <a:r>
              <a:rPr lang="lv-LV" sz="4400" b="1" i="1" dirty="0">
                <a:latin typeface="Tw Cen MT" panose="020B0602020104020603" pitchFamily="34" charset="0"/>
              </a:rPr>
              <a:t>Nacionālais Latvijas koks</a:t>
            </a:r>
          </a:p>
          <a:p>
            <a:pPr marL="0" indent="0">
              <a:buNone/>
            </a:pPr>
            <a:r>
              <a:rPr lang="ru-RU" sz="4000" b="1" i="1" dirty="0"/>
              <a:t>Национальное дерево Латвии</a:t>
            </a:r>
          </a:p>
        </p:txBody>
      </p:sp>
      <p:pic>
        <p:nvPicPr>
          <p:cNvPr id="2" name="Picture 1"/>
          <p:cNvPicPr>
            <a:picLocks noChangeAspect="1"/>
          </p:cNvPicPr>
          <p:nvPr/>
        </p:nvPicPr>
        <p:blipFill>
          <a:blip r:embed="rId3"/>
          <a:stretch>
            <a:fillRect/>
          </a:stretch>
        </p:blipFill>
        <p:spPr>
          <a:xfrm>
            <a:off x="611560" y="3110327"/>
            <a:ext cx="4300026" cy="2890441"/>
          </a:xfrm>
          <a:prstGeom prst="rect">
            <a:avLst/>
          </a:prstGeom>
        </p:spPr>
      </p:pic>
    </p:spTree>
    <p:extLst>
      <p:ext uri="{BB962C8B-B14F-4D97-AF65-F5344CB8AC3E}">
        <p14:creationId xmlns:p14="http://schemas.microsoft.com/office/powerpoint/2010/main" val="402483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омой 4">
            <a:hlinkClick r:id="rId2" action="ppaction://hlinksldjump" highlightClick="1"/>
          </p:cNvPr>
          <p:cNvSpPr/>
          <p:nvPr/>
        </p:nvSpPr>
        <p:spPr>
          <a:xfrm>
            <a:off x="928662" y="6143644"/>
            <a:ext cx="571504" cy="571504"/>
          </a:xfrm>
          <a:prstGeom prst="actionButtonHom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6" name="Прямоугольник 5"/>
          <p:cNvSpPr/>
          <p:nvPr/>
        </p:nvSpPr>
        <p:spPr>
          <a:xfrm>
            <a:off x="7686851" y="6000768"/>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Прямоугольник 6"/>
          <p:cNvSpPr/>
          <p:nvPr/>
        </p:nvSpPr>
        <p:spPr>
          <a:xfrm>
            <a:off x="1000100" y="214290"/>
            <a:ext cx="71438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Daba</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Text Box 5"/>
          <p:cNvSpPr txBox="1">
            <a:spLocks noChangeArrowheads="1"/>
          </p:cNvSpPr>
          <p:nvPr/>
        </p:nvSpPr>
        <p:spPr bwMode="auto">
          <a:xfrm>
            <a:off x="5318073" y="3338757"/>
            <a:ext cx="38259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Gauja</a:t>
            </a:r>
            <a:endParaRPr lang="ru-RU" sz="3600" b="1" dirty="0">
              <a:solidFill>
                <a:schemeClr val="accent1"/>
              </a:solidFill>
            </a:endParaRPr>
          </a:p>
          <a:p>
            <a:r>
              <a:rPr lang="ru-RU" sz="3600" b="1" dirty="0" err="1">
                <a:solidFill>
                  <a:schemeClr val="accent1"/>
                </a:solidFill>
              </a:rPr>
              <a:t>Гауя</a:t>
            </a:r>
            <a:endParaRPr lang="ru-RU" sz="3600" b="1" dirty="0">
              <a:solidFill>
                <a:schemeClr val="accent1"/>
              </a:solidFill>
            </a:endParaRPr>
          </a:p>
        </p:txBody>
      </p:sp>
      <p:sp>
        <p:nvSpPr>
          <p:cNvPr id="9" name="Содержимое 8"/>
          <p:cNvSpPr>
            <a:spLocks noGrp="1"/>
          </p:cNvSpPr>
          <p:nvPr>
            <p:ph idx="1"/>
          </p:nvPr>
        </p:nvSpPr>
        <p:spPr>
          <a:xfrm>
            <a:off x="467544" y="1196752"/>
            <a:ext cx="8064896" cy="2116832"/>
          </a:xfrm>
        </p:spPr>
        <p:txBody>
          <a:bodyPr>
            <a:noAutofit/>
          </a:bodyPr>
          <a:lstStyle/>
          <a:p>
            <a:pPr marL="0" indent="0">
              <a:buNone/>
            </a:pPr>
            <a:r>
              <a:rPr lang="lv-LV" sz="4400" b="1" i="1" dirty="0">
                <a:latin typeface="Tw Cen MT" panose="020B0602020104020603" pitchFamily="34" charset="0"/>
              </a:rPr>
              <a:t>Garākā Latvijas upe</a:t>
            </a:r>
          </a:p>
          <a:p>
            <a:pPr marL="0" indent="0">
              <a:buNone/>
            </a:pPr>
            <a:r>
              <a:rPr lang="ru-RU" sz="3600" b="1" i="1" dirty="0"/>
              <a:t>Самая длинная река Латвии</a:t>
            </a:r>
          </a:p>
        </p:txBody>
      </p:sp>
      <p:pic>
        <p:nvPicPr>
          <p:cNvPr id="3" name="Picture 2"/>
          <p:cNvPicPr>
            <a:picLocks noChangeAspect="1"/>
          </p:cNvPicPr>
          <p:nvPr/>
        </p:nvPicPr>
        <p:blipFill>
          <a:blip r:embed="rId3"/>
          <a:stretch>
            <a:fillRect/>
          </a:stretch>
        </p:blipFill>
        <p:spPr>
          <a:xfrm>
            <a:off x="1000100" y="2967143"/>
            <a:ext cx="3610825" cy="2705110"/>
          </a:xfrm>
          <a:prstGeom prst="rect">
            <a:avLst/>
          </a:prstGeom>
        </p:spPr>
      </p:pic>
    </p:spTree>
    <p:extLst>
      <p:ext uri="{BB962C8B-B14F-4D97-AF65-F5344CB8AC3E}">
        <p14:creationId xmlns:p14="http://schemas.microsoft.com/office/powerpoint/2010/main" val="365175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4" name="Прямоугольник 3"/>
          <p:cNvSpPr/>
          <p:nvPr/>
        </p:nvSpPr>
        <p:spPr>
          <a:xfrm>
            <a:off x="7615413" y="6000768"/>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Прямоугольник 4"/>
          <p:cNvSpPr/>
          <p:nvPr/>
        </p:nvSpPr>
        <p:spPr>
          <a:xfrm>
            <a:off x="2411760" y="225730"/>
            <a:ext cx="4483471"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Daba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7"/>
          <p:cNvSpPr>
            <a:spLocks noChangeArrowheads="1"/>
          </p:cNvSpPr>
          <p:nvPr/>
        </p:nvSpPr>
        <p:spPr bwMode="auto">
          <a:xfrm>
            <a:off x="0" y="1889899"/>
            <a:ext cx="4860032" cy="25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nchor="ctr">
            <a:spAutoFit/>
          </a:bodyPr>
          <a:lstStyle/>
          <a:p>
            <a:pPr algn="ctr"/>
            <a:r>
              <a:rPr lang="lv-LV" sz="4400" b="1" i="1" dirty="0"/>
              <a:t>Latvijas augstākais kalns.</a:t>
            </a:r>
          </a:p>
          <a:p>
            <a:pPr algn="ctr"/>
            <a:r>
              <a:rPr lang="ru-RU" sz="3600" b="1" i="1" dirty="0"/>
              <a:t>Самая высокая гора в Латвии.</a:t>
            </a:r>
          </a:p>
        </p:txBody>
      </p:sp>
      <p:sp>
        <p:nvSpPr>
          <p:cNvPr id="11" name="Прямоугольник 10"/>
          <p:cNvSpPr/>
          <p:nvPr/>
        </p:nvSpPr>
        <p:spPr>
          <a:xfrm>
            <a:off x="2022889" y="4884482"/>
            <a:ext cx="5478069" cy="1077218"/>
          </a:xfrm>
          <a:prstGeom prst="rect">
            <a:avLst/>
          </a:prstGeom>
        </p:spPr>
        <p:txBody>
          <a:bodyPr wrap="square">
            <a:spAutoFit/>
          </a:bodyPr>
          <a:lstStyle/>
          <a:p>
            <a:pPr algn="ctr"/>
            <a:r>
              <a:rPr lang="en-US" sz="3200" b="1" dirty="0">
                <a:solidFill>
                  <a:schemeClr val="accent1">
                    <a:lumMod val="75000"/>
                  </a:schemeClr>
                </a:solidFill>
              </a:rPr>
              <a:t>G</a:t>
            </a:r>
            <a:r>
              <a:rPr lang="lv-LV" sz="3200" b="1" dirty="0">
                <a:solidFill>
                  <a:schemeClr val="accent1">
                    <a:lumMod val="75000"/>
                  </a:schemeClr>
                </a:solidFill>
              </a:rPr>
              <a:t>aiziņkalns</a:t>
            </a:r>
          </a:p>
          <a:p>
            <a:pPr algn="ctr"/>
            <a:r>
              <a:rPr lang="ru-RU" sz="3200" b="1" dirty="0" err="1">
                <a:solidFill>
                  <a:schemeClr val="accent1">
                    <a:lumMod val="75000"/>
                  </a:schemeClr>
                </a:solidFill>
              </a:rPr>
              <a:t>Гайзинькалнс</a:t>
            </a:r>
            <a:endParaRPr lang="ru-RU" sz="3200" b="1" dirty="0">
              <a:solidFill>
                <a:schemeClr val="accent1">
                  <a:lumMod val="75000"/>
                </a:schemeClr>
              </a:solidFill>
            </a:endParaRPr>
          </a:p>
        </p:txBody>
      </p:sp>
      <p:pic>
        <p:nvPicPr>
          <p:cNvPr id="6" name="Рисунок 5">
            <a:extLst>
              <a:ext uri="{FF2B5EF4-FFF2-40B4-BE49-F238E27FC236}">
                <a16:creationId xmlns:a16="http://schemas.microsoft.com/office/drawing/2014/main" id="{AA95A7D5-1FBA-4DA7-B212-38EB15462C51}"/>
              </a:ext>
            </a:extLst>
          </p:cNvPr>
          <p:cNvPicPr>
            <a:picLocks noChangeAspect="1"/>
          </p:cNvPicPr>
          <p:nvPr/>
        </p:nvPicPr>
        <p:blipFill>
          <a:blip r:embed="rId3"/>
          <a:stretch>
            <a:fillRect/>
          </a:stretch>
        </p:blipFill>
        <p:spPr>
          <a:xfrm>
            <a:off x="5093593" y="1811042"/>
            <a:ext cx="4050407" cy="2666091"/>
          </a:xfrm>
          <a:prstGeom prst="rect">
            <a:avLst/>
          </a:prstGeom>
        </p:spPr>
      </p:pic>
    </p:spTree>
    <p:extLst>
      <p:ext uri="{BB962C8B-B14F-4D97-AF65-F5344CB8AC3E}">
        <p14:creationId xmlns:p14="http://schemas.microsoft.com/office/powerpoint/2010/main" val="1957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домой 2">
            <a:hlinkClick r:id="rId2" action="ppaction://hlinksldjump" highlightClick="1"/>
          </p:cNvPr>
          <p:cNvSpPr/>
          <p:nvPr/>
        </p:nvSpPr>
        <p:spPr>
          <a:xfrm>
            <a:off x="500034"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4" name="Прямоугольник 3"/>
          <p:cNvSpPr/>
          <p:nvPr/>
        </p:nvSpPr>
        <p:spPr>
          <a:xfrm>
            <a:off x="7615412" y="5929330"/>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a:t>
            </a: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Прямоугольник 4"/>
          <p:cNvSpPr/>
          <p:nvPr/>
        </p:nvSpPr>
        <p:spPr>
          <a:xfrm>
            <a:off x="1643042" y="214290"/>
            <a:ext cx="600079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Daba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500034" y="1247854"/>
            <a:ext cx="4572000" cy="2677656"/>
          </a:xfrm>
          <a:prstGeom prst="rect">
            <a:avLst/>
          </a:prstGeom>
        </p:spPr>
        <p:txBody>
          <a:bodyPr>
            <a:spAutoFit/>
          </a:bodyPr>
          <a:lstStyle/>
          <a:p>
            <a:r>
              <a:rPr lang="lv-LV" sz="4400" b="1" i="1" dirty="0"/>
              <a:t>Dziļākais ezers Latvijā.</a:t>
            </a:r>
          </a:p>
          <a:p>
            <a:r>
              <a:rPr lang="ru-RU" sz="4000" b="1" i="1" dirty="0"/>
              <a:t>Самое глубокое озеро в Латвии.</a:t>
            </a:r>
            <a:endParaRPr lang="ru-RU" sz="3200" b="1" i="1" dirty="0"/>
          </a:p>
        </p:txBody>
      </p:sp>
      <p:sp>
        <p:nvSpPr>
          <p:cNvPr id="14" name="Text Box 5"/>
          <p:cNvSpPr txBox="1">
            <a:spLocks noChangeArrowheads="1"/>
          </p:cNvSpPr>
          <p:nvPr/>
        </p:nvSpPr>
        <p:spPr bwMode="auto">
          <a:xfrm>
            <a:off x="744214" y="4190787"/>
            <a:ext cx="50074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Dridzis</a:t>
            </a:r>
          </a:p>
          <a:p>
            <a:r>
              <a:rPr lang="ru-RU" sz="3600" b="1" dirty="0" err="1">
                <a:solidFill>
                  <a:schemeClr val="accent1"/>
                </a:solidFill>
              </a:rPr>
              <a:t>Дридзис</a:t>
            </a:r>
            <a:endParaRPr lang="ru-RU" sz="3600" b="1" dirty="0">
              <a:solidFill>
                <a:schemeClr val="accent1"/>
              </a:solidFill>
            </a:endParaRPr>
          </a:p>
        </p:txBody>
      </p:sp>
      <p:pic>
        <p:nvPicPr>
          <p:cNvPr id="13" name="Объект 12">
            <a:extLst>
              <a:ext uri="{FF2B5EF4-FFF2-40B4-BE49-F238E27FC236}">
                <a16:creationId xmlns:a16="http://schemas.microsoft.com/office/drawing/2014/main" id="{9CF37EE1-81AF-43CA-BCC6-739D0727D616}"/>
              </a:ext>
            </a:extLst>
          </p:cNvPr>
          <p:cNvPicPr>
            <a:picLocks noGrp="1" noChangeAspect="1"/>
          </p:cNvPicPr>
          <p:nvPr>
            <p:ph idx="1"/>
          </p:nvPr>
        </p:nvPicPr>
        <p:blipFill>
          <a:blip r:embed="rId3"/>
          <a:stretch>
            <a:fillRect/>
          </a:stretch>
        </p:blipFill>
        <p:spPr>
          <a:xfrm>
            <a:off x="5053451" y="2485218"/>
            <a:ext cx="4048508" cy="2305733"/>
          </a:xfrm>
        </p:spPr>
      </p:pic>
    </p:spTree>
    <p:extLst>
      <p:ext uri="{BB962C8B-B14F-4D97-AF65-F5344CB8AC3E}">
        <p14:creationId xmlns:p14="http://schemas.microsoft.com/office/powerpoint/2010/main" val="124406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домой 2">
            <a:hlinkClick r:id="rId2" action="ppaction://hlinksldjump" highlightClick="1"/>
          </p:cNvPr>
          <p:cNvSpPr/>
          <p:nvPr/>
        </p:nvSpPr>
        <p:spPr>
          <a:xfrm>
            <a:off x="500034"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4" name="Прямоугольник 3"/>
          <p:cNvSpPr/>
          <p:nvPr/>
        </p:nvSpPr>
        <p:spPr>
          <a:xfrm>
            <a:off x="7615412" y="5929330"/>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a:t>
            </a: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Прямоугольник 4"/>
          <p:cNvSpPr/>
          <p:nvPr/>
        </p:nvSpPr>
        <p:spPr>
          <a:xfrm>
            <a:off x="1643042" y="214290"/>
            <a:ext cx="600079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Daba 5</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500034" y="1247854"/>
            <a:ext cx="4572000" cy="2800767"/>
          </a:xfrm>
          <a:prstGeom prst="rect">
            <a:avLst/>
          </a:prstGeom>
        </p:spPr>
        <p:txBody>
          <a:bodyPr>
            <a:spAutoFit/>
          </a:bodyPr>
          <a:lstStyle/>
          <a:p>
            <a:r>
              <a:rPr lang="lv-LV" sz="4000" b="1" i="1" dirty="0"/>
              <a:t>Pie kādas jūras atrodas Latvija?</a:t>
            </a:r>
          </a:p>
          <a:p>
            <a:r>
              <a:rPr lang="ru-RU" sz="3200" b="1" i="1" dirty="0"/>
              <a:t>На берегу какого моря находится Латвия?</a:t>
            </a:r>
          </a:p>
        </p:txBody>
      </p:sp>
      <p:sp>
        <p:nvSpPr>
          <p:cNvPr id="14" name="Text Box 5"/>
          <p:cNvSpPr txBox="1">
            <a:spLocks noChangeArrowheads="1"/>
          </p:cNvSpPr>
          <p:nvPr/>
        </p:nvSpPr>
        <p:spPr bwMode="auto">
          <a:xfrm>
            <a:off x="744214" y="4190787"/>
            <a:ext cx="50074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600" b="1" dirty="0">
                <a:solidFill>
                  <a:schemeClr val="accent1"/>
                </a:solidFill>
              </a:rPr>
              <a:t>Baltijas jūra</a:t>
            </a:r>
            <a:endParaRPr lang="ru-RU" sz="3600" b="1" dirty="0">
              <a:solidFill>
                <a:schemeClr val="accent1"/>
              </a:solidFill>
            </a:endParaRPr>
          </a:p>
          <a:p>
            <a:r>
              <a:rPr lang="ru-RU" sz="3600" b="1" dirty="0">
                <a:solidFill>
                  <a:schemeClr val="accent1"/>
                </a:solidFill>
              </a:rPr>
              <a:t>Балтийское море</a:t>
            </a:r>
          </a:p>
        </p:txBody>
      </p:sp>
      <p:pic>
        <p:nvPicPr>
          <p:cNvPr id="8" name="Объект 7">
            <a:extLst>
              <a:ext uri="{FF2B5EF4-FFF2-40B4-BE49-F238E27FC236}">
                <a16:creationId xmlns:a16="http://schemas.microsoft.com/office/drawing/2014/main" id="{4EC87653-9A76-4E8F-8E31-D567097A77B3}"/>
              </a:ext>
            </a:extLst>
          </p:cNvPr>
          <p:cNvPicPr>
            <a:picLocks noGrp="1" noChangeAspect="1"/>
          </p:cNvPicPr>
          <p:nvPr>
            <p:ph idx="1"/>
          </p:nvPr>
        </p:nvPicPr>
        <p:blipFill>
          <a:blip r:embed="rId3"/>
          <a:stretch>
            <a:fillRect/>
          </a:stretch>
        </p:blipFill>
        <p:spPr>
          <a:xfrm>
            <a:off x="4990706" y="1852444"/>
            <a:ext cx="3653260" cy="2430636"/>
          </a:xfrm>
        </p:spPr>
      </p:pic>
    </p:spTree>
    <p:extLst>
      <p:ext uri="{BB962C8B-B14F-4D97-AF65-F5344CB8AC3E}">
        <p14:creationId xmlns:p14="http://schemas.microsoft.com/office/powerpoint/2010/main" val="2040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домой 2">
            <a:hlinkClick r:id="rId2" action="ppaction://hlinksldjump" highlightClick="1"/>
          </p:cNvPr>
          <p:cNvSpPr/>
          <p:nvPr/>
        </p:nvSpPr>
        <p:spPr>
          <a:xfrm>
            <a:off x="785786" y="6072206"/>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4" name="Прямоугольник 3"/>
          <p:cNvSpPr/>
          <p:nvPr/>
        </p:nvSpPr>
        <p:spPr>
          <a:xfrm>
            <a:off x="7693263" y="6000768"/>
            <a:ext cx="1127232" cy="400110"/>
          </a:xfrm>
          <a:prstGeom prst="rect">
            <a:avLst/>
          </a:prstGeom>
          <a:noFill/>
        </p:spPr>
        <p:txBody>
          <a:bodyPr wrap="none" lIns="91440" tIns="45720" rIns="91440" bIns="45720">
            <a:spAutoFit/>
          </a:bodyPr>
          <a:lstStyle/>
          <a:p>
            <a:pPr algn="ctr"/>
            <a:r>
              <a:rPr lang="lv-LV" sz="2000" b="1" dirty="0">
                <a:ln w="17780" cmpd="sng">
                  <a:solidFill>
                    <a:srgbClr val="FFFFFF"/>
                  </a:solidFill>
                  <a:prstDash val="solid"/>
                  <a:miter lim="800000"/>
                </a:ln>
                <a:solidFill>
                  <a:schemeClr val="accent2">
                    <a:lumMod val="75000"/>
                  </a:schemeClr>
                </a:solidFill>
                <a:effectLst>
                  <a:outerShdw blurRad="50800" algn="tl" rotWithShape="0">
                    <a:srgbClr val="000000"/>
                  </a:outerShdw>
                </a:effectLst>
              </a:rPr>
              <a:t>ATBILDE</a:t>
            </a:r>
            <a:endParaRPr lang="ru-RU" sz="2000" b="1" cap="none" spc="0" dirty="0">
              <a:ln w="17780" cmpd="sng">
                <a:solidFill>
                  <a:srgbClr val="FFFFFF"/>
                </a:solidFill>
                <a:prstDash val="solid"/>
                <a:miter lim="800000"/>
              </a:ln>
              <a:solidFill>
                <a:schemeClr val="accent2">
                  <a:lumMod val="75000"/>
                </a:schemeClr>
              </a:solidFill>
              <a:effectLst>
                <a:outerShdw blurRad="50800" algn="tl" rotWithShape="0">
                  <a:srgbClr val="000000"/>
                </a:outerShdw>
              </a:effectLst>
            </a:endParaRPr>
          </a:p>
        </p:txBody>
      </p:sp>
      <p:sp>
        <p:nvSpPr>
          <p:cNvPr id="5" name="Прямоугольник 4"/>
          <p:cNvSpPr/>
          <p:nvPr/>
        </p:nvSpPr>
        <p:spPr>
          <a:xfrm>
            <a:off x="1500166" y="214290"/>
            <a:ext cx="635798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Daba 6</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376213" y="2088775"/>
            <a:ext cx="4572000" cy="1815882"/>
          </a:xfrm>
          <a:prstGeom prst="rect">
            <a:avLst/>
          </a:prstGeom>
        </p:spPr>
        <p:txBody>
          <a:bodyPr>
            <a:spAutoFit/>
          </a:bodyPr>
          <a:lstStyle/>
          <a:p>
            <a:r>
              <a:rPr lang="lv-LV" sz="3200" b="1" i="1" dirty="0"/>
              <a:t>Kādā pilsētā atrodas Brīvības piemineklis?</a:t>
            </a:r>
            <a:endParaRPr lang="ru-RU" sz="3200" b="1" i="1" dirty="0"/>
          </a:p>
          <a:p>
            <a:r>
              <a:rPr lang="ru-RU" sz="2400" b="1" i="1" dirty="0"/>
              <a:t>В каком городе находиться памятник свободы?</a:t>
            </a:r>
          </a:p>
        </p:txBody>
      </p:sp>
      <p:sp>
        <p:nvSpPr>
          <p:cNvPr id="13" name="Text Box 5"/>
          <p:cNvSpPr txBox="1">
            <a:spLocks noChangeArrowheads="1"/>
          </p:cNvSpPr>
          <p:nvPr/>
        </p:nvSpPr>
        <p:spPr bwMode="auto">
          <a:xfrm>
            <a:off x="1490150" y="5133487"/>
            <a:ext cx="601216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2800" b="1" dirty="0">
                <a:solidFill>
                  <a:schemeClr val="accent1"/>
                </a:solidFill>
              </a:rPr>
              <a:t>Rīga</a:t>
            </a:r>
          </a:p>
          <a:p>
            <a:r>
              <a:rPr lang="ru-RU" sz="2800" b="1" dirty="0">
                <a:solidFill>
                  <a:schemeClr val="accent1"/>
                </a:solidFill>
              </a:rPr>
              <a:t>Рига</a:t>
            </a:r>
            <a:endParaRPr lang="lv-LV" sz="2800" b="1" dirty="0">
              <a:solidFill>
                <a:schemeClr val="accent1"/>
              </a:solidFill>
            </a:endParaRPr>
          </a:p>
          <a:p>
            <a:endParaRPr lang="ru-RU" sz="4400" b="1" dirty="0">
              <a:solidFill>
                <a:schemeClr val="tx2">
                  <a:lumMod val="75000"/>
                </a:schemeClr>
              </a:solidFill>
            </a:endParaRPr>
          </a:p>
        </p:txBody>
      </p:sp>
      <p:pic>
        <p:nvPicPr>
          <p:cNvPr id="6" name="Рисунок 5">
            <a:extLst>
              <a:ext uri="{FF2B5EF4-FFF2-40B4-BE49-F238E27FC236}">
                <a16:creationId xmlns:a16="http://schemas.microsoft.com/office/drawing/2014/main" id="{66CC69CA-8160-4F30-A4F8-E1C2D662AEE1}"/>
              </a:ext>
            </a:extLst>
          </p:cNvPr>
          <p:cNvPicPr>
            <a:picLocks noChangeAspect="1"/>
          </p:cNvPicPr>
          <p:nvPr/>
        </p:nvPicPr>
        <p:blipFill>
          <a:blip r:embed="rId3"/>
          <a:stretch>
            <a:fillRect/>
          </a:stretch>
        </p:blipFill>
        <p:spPr>
          <a:xfrm>
            <a:off x="5580112" y="1154579"/>
            <a:ext cx="2798220" cy="3730960"/>
          </a:xfrm>
          <a:prstGeom prst="rect">
            <a:avLst/>
          </a:prstGeom>
        </p:spPr>
      </p:pic>
    </p:spTree>
    <p:extLst>
      <p:ext uri="{BB962C8B-B14F-4D97-AF65-F5344CB8AC3E}">
        <p14:creationId xmlns:p14="http://schemas.microsoft.com/office/powerpoint/2010/main" val="28517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8"/>
            <a:ext cx="8229600" cy="5505475"/>
          </a:xfrm>
        </p:spPr>
        <p:txBody>
          <a:bodyPr>
            <a:normAutofit fontScale="77500" lnSpcReduction="20000"/>
          </a:bodyPr>
          <a:lstStyle/>
          <a:p>
            <a:pPr>
              <a:lnSpc>
                <a:spcPct val="160000"/>
              </a:lnSpc>
            </a:pPr>
            <a:r>
              <a:rPr lang="lv-LV" b="1" dirty="0"/>
              <a:t>Mērķis: </a:t>
            </a:r>
            <a:r>
              <a:rPr lang="lv-LV" dirty="0"/>
              <a:t>spēles formā nostiprināt zināšanas, kuras saņemtas logopēdijas nodarbībās, krievu, latviešu un angļu valodās, sociālās zinībās un dabas zinībās.</a:t>
            </a:r>
          </a:p>
          <a:p>
            <a:pPr marL="457200" indent="-457200">
              <a:lnSpc>
                <a:spcPct val="160000"/>
              </a:lnSpc>
            </a:pPr>
            <a:r>
              <a:rPr lang="lv-LV" b="1" dirty="0"/>
              <a:t>Uzdevumi: </a:t>
            </a:r>
          </a:p>
          <a:p>
            <a:pPr marL="457200" indent="-457200">
              <a:lnSpc>
                <a:spcPct val="160000"/>
              </a:lnSpc>
              <a:buNone/>
            </a:pPr>
            <a:r>
              <a:rPr lang="lv-LV" i="1" dirty="0"/>
              <a:t>1. Izglītojamie: </a:t>
            </a:r>
          </a:p>
          <a:p>
            <a:pPr marL="457200" indent="-457200">
              <a:lnSpc>
                <a:spcPct val="160000"/>
              </a:lnSpc>
            </a:pPr>
            <a:r>
              <a:rPr lang="lv-LV" dirty="0"/>
              <a:t>pārbaudīt iemācītās zināšanas.</a:t>
            </a:r>
          </a:p>
          <a:p>
            <a:pPr marL="457200" indent="-457200">
              <a:lnSpc>
                <a:spcPct val="160000"/>
              </a:lnSpc>
              <a:buNone/>
            </a:pPr>
            <a:r>
              <a:rPr lang="lv-LV" i="1" dirty="0"/>
              <a:t>2. Attīstošie:</a:t>
            </a:r>
          </a:p>
          <a:p>
            <a:pPr marL="457200" indent="-457200">
              <a:lnSpc>
                <a:spcPct val="160000"/>
              </a:lnSpc>
            </a:pPr>
            <a:r>
              <a:rPr lang="lv-LV" dirty="0"/>
              <a:t>attīstīt loģisko domāšanu;</a:t>
            </a:r>
          </a:p>
          <a:p>
            <a:pPr marL="457200" indent="-457200">
              <a:lnSpc>
                <a:spcPct val="160000"/>
              </a:lnSpc>
            </a:pPr>
            <a:r>
              <a:rPr lang="lv-LV" dirty="0"/>
              <a:t>attīstīt dzirdes un redzes uzmanību;</a:t>
            </a:r>
          </a:p>
          <a:p>
            <a:pPr marL="457200" indent="-457200">
              <a:lnSpc>
                <a:spcPct val="160000"/>
              </a:lnSpc>
            </a:pPr>
            <a:r>
              <a:rPr lang="lv-LV" dirty="0"/>
              <a:t>attīstīt mutisko un saistīto runu.</a:t>
            </a:r>
          </a:p>
          <a:p>
            <a:pPr marL="457200" indent="-457200">
              <a:lnSpc>
                <a:spcPct val="160000"/>
              </a:lnSpc>
              <a:buNone/>
            </a:pPr>
            <a:r>
              <a:rPr lang="lv-LV" i="1" dirty="0"/>
              <a:t>3. Audzinošie: </a:t>
            </a:r>
          </a:p>
          <a:p>
            <a:pPr marL="457200" indent="-457200">
              <a:lnSpc>
                <a:spcPct val="160000"/>
              </a:lnSpc>
            </a:pPr>
            <a:r>
              <a:rPr lang="lv-LV" dirty="0"/>
              <a:t>audzināt prasmi sadarboties komandā;</a:t>
            </a:r>
          </a:p>
          <a:p>
            <a:pPr marL="457200" indent="-457200">
              <a:lnSpc>
                <a:spcPct val="160000"/>
              </a:lnSpc>
            </a:pPr>
            <a:r>
              <a:rPr lang="lv-LV" dirty="0"/>
              <a:t>audzināt interesi pret viktorīnu. </a:t>
            </a:r>
          </a:p>
          <a:p>
            <a:pPr marL="457200" indent="-457200">
              <a:lnSpc>
                <a:spcPct val="160000"/>
              </a:lnSpc>
            </a:pPr>
            <a:r>
              <a:rPr lang="lv-LV" b="1" dirty="0"/>
              <a:t>Nepieciešamie resursi: </a:t>
            </a:r>
            <a:r>
              <a:rPr lang="lv-LV" dirty="0"/>
              <a:t>dators ar ekrānu, metamais kauliņš, rezultātu fiksējošā tabula.</a:t>
            </a:r>
            <a:endParaRPr lang="ru-RU" dirty="0"/>
          </a:p>
        </p:txBody>
      </p:sp>
    </p:spTree>
    <p:extLst>
      <p:ext uri="{BB962C8B-B14F-4D97-AF65-F5344CB8AC3E}">
        <p14:creationId xmlns:p14="http://schemas.microsoft.com/office/powerpoint/2010/main" val="920853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7356" y="214290"/>
            <a:ext cx="5572164"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Dzīvnieki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5" name="Содержимое 4"/>
          <p:cNvSpPr>
            <a:spLocks noGrp="1"/>
          </p:cNvSpPr>
          <p:nvPr>
            <p:ph idx="1"/>
          </p:nvPr>
        </p:nvSpPr>
        <p:spPr>
          <a:xfrm>
            <a:off x="755576" y="1600201"/>
            <a:ext cx="4320480" cy="4061047"/>
          </a:xfrm>
        </p:spPr>
        <p:txBody>
          <a:bodyPr>
            <a:normAutofit fontScale="92500"/>
          </a:bodyPr>
          <a:lstStyle/>
          <a:p>
            <a:pPr marL="0" indent="0">
              <a:buNone/>
            </a:pPr>
            <a:r>
              <a:rPr lang="lv-LV" sz="4000" b="1" i="1" dirty="0"/>
              <a:t>Mazs, mazs kamoliņš, visapkārt adatas. </a:t>
            </a:r>
          </a:p>
          <a:p>
            <a:pPr marL="0" indent="0">
              <a:buNone/>
            </a:pPr>
            <a:r>
              <a:rPr lang="ru-RU" sz="3200" b="1" i="1" dirty="0">
                <a:effectLst/>
                <a:latin typeface="+mj-lt"/>
              </a:rPr>
              <a:t>Под соснами, под ёлками </a:t>
            </a:r>
            <a:endParaRPr lang="en-US" sz="3200" b="1" i="1" dirty="0">
              <a:effectLst/>
              <a:latin typeface="+mj-lt"/>
            </a:endParaRPr>
          </a:p>
          <a:p>
            <a:pPr marL="0" indent="0">
              <a:buNone/>
            </a:pPr>
            <a:r>
              <a:rPr lang="ru-RU" sz="3200" b="1" i="1" dirty="0">
                <a:effectLst/>
                <a:latin typeface="+mj-lt"/>
              </a:rPr>
              <a:t>Лежит мешок с иголками.</a:t>
            </a:r>
            <a:endParaRPr lang="ru-RU" sz="3200" b="1" i="1" dirty="0">
              <a:latin typeface="+mj-lt"/>
            </a:endParaRPr>
          </a:p>
        </p:txBody>
      </p:sp>
      <p:sp>
        <p:nvSpPr>
          <p:cNvPr id="6" name="Горизонтальный свиток 5"/>
          <p:cNvSpPr/>
          <p:nvPr/>
        </p:nvSpPr>
        <p:spPr>
          <a:xfrm>
            <a:off x="3941930" y="5274334"/>
            <a:ext cx="2268252" cy="1135894"/>
          </a:xfrm>
          <a:prstGeom prst="horizontalScroll">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i="1" dirty="0">
                <a:solidFill>
                  <a:schemeClr val="accent2">
                    <a:lumMod val="50000"/>
                  </a:schemeClr>
                </a:solidFill>
              </a:rPr>
              <a:t>Ezis </a:t>
            </a:r>
            <a:r>
              <a:rPr lang="ru-RU" sz="2800" b="1" i="1" dirty="0">
                <a:solidFill>
                  <a:schemeClr val="accent2">
                    <a:lumMod val="50000"/>
                  </a:schemeClr>
                </a:solidFill>
              </a:rPr>
              <a:t>Ёжик</a:t>
            </a:r>
          </a:p>
        </p:txBody>
      </p:sp>
      <p:sp>
        <p:nvSpPr>
          <p:cNvPr id="7" name="Прямоугольник 6"/>
          <p:cNvSpPr/>
          <p:nvPr/>
        </p:nvSpPr>
        <p:spPr>
          <a:xfrm>
            <a:off x="7258223" y="5929330"/>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Рисунок 7">
            <a:extLst>
              <a:ext uri="{FF2B5EF4-FFF2-40B4-BE49-F238E27FC236}">
                <a16:creationId xmlns:a16="http://schemas.microsoft.com/office/drawing/2014/main" id="{5FF9CD1D-254F-40AB-9638-0979581F637B}"/>
              </a:ext>
            </a:extLst>
          </p:cNvPr>
          <p:cNvPicPr>
            <a:picLocks noChangeAspect="1"/>
          </p:cNvPicPr>
          <p:nvPr/>
        </p:nvPicPr>
        <p:blipFill>
          <a:blip r:embed="rId3"/>
          <a:stretch>
            <a:fillRect/>
          </a:stretch>
        </p:blipFill>
        <p:spPr>
          <a:xfrm>
            <a:off x="5003190" y="1985177"/>
            <a:ext cx="3787320" cy="2523302"/>
          </a:xfrm>
          <a:prstGeom prst="rect">
            <a:avLst/>
          </a:prstGeom>
        </p:spPr>
      </p:pic>
    </p:spTree>
    <p:extLst>
      <p:ext uri="{BB962C8B-B14F-4D97-AF65-F5344CB8AC3E}">
        <p14:creationId xmlns:p14="http://schemas.microsoft.com/office/powerpoint/2010/main" val="112274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1604" y="285728"/>
            <a:ext cx="5857916"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Dzīvnieki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6" name="Блок-схема: перфолента 5"/>
          <p:cNvSpPr/>
          <p:nvPr/>
        </p:nvSpPr>
        <p:spPr>
          <a:xfrm>
            <a:off x="2985203" y="4904116"/>
            <a:ext cx="2889472" cy="1420595"/>
          </a:xfrm>
          <a:prstGeom prst="flowChartPunchedTape">
            <a:avLst/>
          </a:prstGeom>
          <a:solidFill>
            <a:srgbClr val="FFFF00">
              <a:alpha val="2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i="1" dirty="0"/>
              <a:t>Varde </a:t>
            </a:r>
            <a:r>
              <a:rPr lang="ru-RU" sz="2800" b="1" i="1" dirty="0"/>
              <a:t>Лягушка</a:t>
            </a:r>
          </a:p>
        </p:txBody>
      </p:sp>
      <p:sp>
        <p:nvSpPr>
          <p:cNvPr id="7" name="Прямоугольник 6"/>
          <p:cNvSpPr/>
          <p:nvPr/>
        </p:nvSpPr>
        <p:spPr>
          <a:xfrm>
            <a:off x="7186785" y="5857892"/>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Объект 7"/>
          <p:cNvSpPr>
            <a:spLocks noGrp="1"/>
          </p:cNvSpPr>
          <p:nvPr>
            <p:ph idx="1"/>
          </p:nvPr>
        </p:nvSpPr>
        <p:spPr>
          <a:xfrm>
            <a:off x="395537" y="1600200"/>
            <a:ext cx="4248472" cy="3484983"/>
          </a:xfrm>
        </p:spPr>
        <p:txBody>
          <a:bodyPr>
            <a:normAutofit fontScale="92500"/>
          </a:bodyPr>
          <a:lstStyle/>
          <a:p>
            <a:pPr marL="0" indent="0">
              <a:buNone/>
            </a:pPr>
            <a:r>
              <a:rPr lang="lv-LV" sz="4400" b="1" i="1" dirty="0">
                <a:solidFill>
                  <a:schemeClr val="bg2">
                    <a:lumMod val="20000"/>
                    <a:lumOff val="80000"/>
                  </a:schemeClr>
                </a:solidFill>
              </a:rPr>
              <a:t>Lec kā zaķis, peld kā zivs.</a:t>
            </a:r>
          </a:p>
          <a:p>
            <a:pPr marL="0" indent="0">
              <a:buNone/>
            </a:pPr>
            <a:r>
              <a:rPr lang="ru-RU" sz="3600" b="1" i="1" dirty="0">
                <a:solidFill>
                  <a:schemeClr val="bg2">
                    <a:lumMod val="20000"/>
                    <a:lumOff val="80000"/>
                  </a:schemeClr>
                </a:solidFill>
              </a:rPr>
              <a:t>Прыгает как заяц, плавает как рыба. </a:t>
            </a:r>
            <a:br>
              <a:rPr lang="ru-RU" sz="4000" b="1" dirty="0">
                <a:solidFill>
                  <a:schemeClr val="bg2">
                    <a:lumMod val="20000"/>
                    <a:lumOff val="80000"/>
                  </a:schemeClr>
                </a:solidFill>
              </a:rPr>
            </a:br>
            <a:endParaRPr lang="ru-RU" sz="4000" dirty="0">
              <a:solidFill>
                <a:schemeClr val="bg2">
                  <a:lumMod val="20000"/>
                  <a:lumOff val="80000"/>
                </a:schemeClr>
              </a:solidFill>
            </a:endParaRPr>
          </a:p>
        </p:txBody>
      </p:sp>
      <p:pic>
        <p:nvPicPr>
          <p:cNvPr id="5" name="Рисунок 4">
            <a:extLst>
              <a:ext uri="{FF2B5EF4-FFF2-40B4-BE49-F238E27FC236}">
                <a16:creationId xmlns:a16="http://schemas.microsoft.com/office/drawing/2014/main" id="{B00F00D1-2E02-4E08-8E8E-6D5F4999E0FF}"/>
              </a:ext>
            </a:extLst>
          </p:cNvPr>
          <p:cNvPicPr>
            <a:picLocks noChangeAspect="1"/>
          </p:cNvPicPr>
          <p:nvPr/>
        </p:nvPicPr>
        <p:blipFill>
          <a:blip r:embed="rId3"/>
          <a:stretch>
            <a:fillRect/>
          </a:stretch>
        </p:blipFill>
        <p:spPr>
          <a:xfrm>
            <a:off x="4952080" y="1956788"/>
            <a:ext cx="3485195" cy="2314387"/>
          </a:xfrm>
          <a:prstGeom prst="rect">
            <a:avLst/>
          </a:prstGeom>
        </p:spPr>
      </p:pic>
    </p:spTree>
    <p:extLst>
      <p:ext uri="{BB962C8B-B14F-4D97-AF65-F5344CB8AC3E}">
        <p14:creationId xmlns:p14="http://schemas.microsoft.com/office/powerpoint/2010/main" val="76681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414" y="214290"/>
            <a:ext cx="707236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Dzīvnieki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Управляющая кнопка: домой 2">
            <a:hlinkClick r:id="rId2" action="ppaction://hlinksldjump" highlightClick="1"/>
          </p:cNvPr>
          <p:cNvSpPr/>
          <p:nvPr/>
        </p:nvSpPr>
        <p:spPr>
          <a:xfrm>
            <a:off x="428596" y="6072206"/>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5" name="Содержимое 4"/>
          <p:cNvSpPr>
            <a:spLocks noGrp="1"/>
          </p:cNvSpPr>
          <p:nvPr>
            <p:ph idx="1"/>
          </p:nvPr>
        </p:nvSpPr>
        <p:spPr>
          <a:xfrm>
            <a:off x="-18365" y="1991310"/>
            <a:ext cx="5580112" cy="2620888"/>
          </a:xfrm>
        </p:spPr>
        <p:txBody>
          <a:bodyPr>
            <a:normAutofit fontScale="85000" lnSpcReduction="20000"/>
          </a:bodyPr>
          <a:lstStyle/>
          <a:p>
            <a:pPr algn="ctr">
              <a:buNone/>
            </a:pPr>
            <a:r>
              <a:rPr lang="lv-LV" sz="4000" b="1" i="1" dirty="0">
                <a:solidFill>
                  <a:schemeClr val="bg2">
                    <a:lumMod val="20000"/>
                    <a:lumOff val="80000"/>
                  </a:schemeClr>
                </a:solidFill>
              </a:rPr>
              <a:t>Pelēka mājiņa, divi lodziņi, </a:t>
            </a:r>
          </a:p>
          <a:p>
            <a:pPr algn="ctr">
              <a:buNone/>
            </a:pPr>
            <a:r>
              <a:rPr lang="lv-LV" sz="4000" b="1" i="1" dirty="0">
                <a:solidFill>
                  <a:schemeClr val="bg2">
                    <a:lumMod val="20000"/>
                    <a:lumOff val="80000"/>
                  </a:schemeClr>
                </a:solidFill>
              </a:rPr>
              <a:t>Dienu nespīd, nakti spīd.</a:t>
            </a:r>
          </a:p>
          <a:p>
            <a:pPr algn="ctr">
              <a:buNone/>
            </a:pPr>
            <a:r>
              <a:rPr lang="ru-RU" sz="3200" b="1" i="1" dirty="0">
                <a:effectLst/>
                <a:latin typeface="Open Sans"/>
              </a:rPr>
              <a:t>Если долго в брюшке пусто, </a:t>
            </a:r>
          </a:p>
          <a:p>
            <a:pPr algn="ctr">
              <a:buNone/>
            </a:pPr>
            <a:r>
              <a:rPr lang="ru-RU" sz="3200" b="1" i="1" dirty="0">
                <a:effectLst/>
                <a:latin typeface="Open Sans"/>
              </a:rPr>
              <a:t>На луну он воет грустно.</a:t>
            </a:r>
            <a:endParaRPr lang="ru-RU" sz="3200" b="1" i="1" dirty="0"/>
          </a:p>
        </p:txBody>
      </p:sp>
      <p:sp>
        <p:nvSpPr>
          <p:cNvPr id="6" name="Прямоугольник 5"/>
          <p:cNvSpPr/>
          <p:nvPr/>
        </p:nvSpPr>
        <p:spPr>
          <a:xfrm>
            <a:off x="7251657" y="5857892"/>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a:t>
            </a: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Двойная волна 6"/>
          <p:cNvSpPr/>
          <p:nvPr/>
        </p:nvSpPr>
        <p:spPr>
          <a:xfrm>
            <a:off x="2915816" y="4866690"/>
            <a:ext cx="3096344" cy="1512168"/>
          </a:xfrm>
          <a:prstGeom prst="doubleWave">
            <a:avLst>
              <a:gd name="adj1" fmla="val 6250"/>
              <a:gd name="adj2" fmla="val -1254"/>
            </a:avLst>
          </a:prstGeom>
          <a:solidFill>
            <a:srgbClr val="FFC000">
              <a:alpha val="22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i="1" dirty="0"/>
              <a:t>Vilks </a:t>
            </a:r>
            <a:r>
              <a:rPr lang="ru-RU" sz="3200" b="1" i="1" dirty="0"/>
              <a:t>Волк</a:t>
            </a:r>
          </a:p>
        </p:txBody>
      </p:sp>
      <p:pic>
        <p:nvPicPr>
          <p:cNvPr id="8" name="Рисунок 7">
            <a:extLst>
              <a:ext uri="{FF2B5EF4-FFF2-40B4-BE49-F238E27FC236}">
                <a16:creationId xmlns:a16="http://schemas.microsoft.com/office/drawing/2014/main" id="{85F2DF4B-66CD-4756-A69D-DD83B61185E4}"/>
              </a:ext>
            </a:extLst>
          </p:cNvPr>
          <p:cNvPicPr>
            <a:picLocks noChangeAspect="1"/>
          </p:cNvPicPr>
          <p:nvPr/>
        </p:nvPicPr>
        <p:blipFill>
          <a:blip r:embed="rId3"/>
          <a:stretch>
            <a:fillRect/>
          </a:stretch>
        </p:blipFill>
        <p:spPr>
          <a:xfrm>
            <a:off x="5593030" y="2636912"/>
            <a:ext cx="3317253" cy="2027210"/>
          </a:xfrm>
          <a:prstGeom prst="rect">
            <a:avLst/>
          </a:prstGeom>
        </p:spPr>
      </p:pic>
    </p:spTree>
    <p:extLst>
      <p:ext uri="{BB962C8B-B14F-4D97-AF65-F5344CB8AC3E}">
        <p14:creationId xmlns:p14="http://schemas.microsoft.com/office/powerpoint/2010/main" val="28036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0166" y="214290"/>
            <a:ext cx="5572164"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Dzīvnieki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5" name="Содержимое 4"/>
          <p:cNvSpPr>
            <a:spLocks noGrp="1"/>
          </p:cNvSpPr>
          <p:nvPr>
            <p:ph idx="1"/>
          </p:nvPr>
        </p:nvSpPr>
        <p:spPr>
          <a:xfrm>
            <a:off x="683568" y="1600201"/>
            <a:ext cx="3888432" cy="3701008"/>
          </a:xfrm>
        </p:spPr>
        <p:txBody>
          <a:bodyPr/>
          <a:lstStyle/>
          <a:p>
            <a:pPr marL="0" indent="0">
              <a:buNone/>
            </a:pPr>
            <a:r>
              <a:rPr lang="ru-RU" sz="4400" b="1" i="1" dirty="0"/>
              <a:t> </a:t>
            </a:r>
            <a:r>
              <a:rPr lang="lv-LV" sz="4400" b="1" i="1" dirty="0"/>
              <a:t>Kādi sivēni dzīvo mežā?</a:t>
            </a:r>
          </a:p>
          <a:p>
            <a:pPr marL="0" indent="0">
              <a:buNone/>
            </a:pPr>
            <a:r>
              <a:rPr lang="ru-RU" sz="3600" b="1" i="1" dirty="0">
                <a:solidFill>
                  <a:schemeClr val="tx1"/>
                </a:solidFill>
              </a:rPr>
              <a:t>Какие свиньи живут в лесу?</a:t>
            </a:r>
          </a:p>
        </p:txBody>
      </p:sp>
      <p:sp>
        <p:nvSpPr>
          <p:cNvPr id="7" name="Прямоугольник 6"/>
          <p:cNvSpPr/>
          <p:nvPr/>
        </p:nvSpPr>
        <p:spPr>
          <a:xfrm>
            <a:off x="7543975" y="5786454"/>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Блок-схема: перфолента 7"/>
          <p:cNvSpPr/>
          <p:nvPr/>
        </p:nvSpPr>
        <p:spPr>
          <a:xfrm>
            <a:off x="2051721" y="4734083"/>
            <a:ext cx="3312368" cy="1409561"/>
          </a:xfrm>
          <a:prstGeom prst="flowChartPunchedTape">
            <a:avLst/>
          </a:prstGeom>
          <a:solidFill>
            <a:srgbClr val="FFC000">
              <a:alpha val="2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i="1" dirty="0"/>
              <a:t>Meža</a:t>
            </a:r>
            <a:r>
              <a:rPr lang="ru-RU" sz="2000" b="1" i="1" dirty="0"/>
              <a:t> </a:t>
            </a:r>
            <a:r>
              <a:rPr lang="lv-LV" sz="2000" b="1" i="1" dirty="0"/>
              <a:t>cūkas </a:t>
            </a:r>
            <a:r>
              <a:rPr lang="ru-RU" sz="2000" b="1" i="1" dirty="0"/>
              <a:t>Кабаны</a:t>
            </a:r>
          </a:p>
        </p:txBody>
      </p:sp>
      <p:pic>
        <p:nvPicPr>
          <p:cNvPr id="6" name="Рисунок 5">
            <a:extLst>
              <a:ext uri="{FF2B5EF4-FFF2-40B4-BE49-F238E27FC236}">
                <a16:creationId xmlns:a16="http://schemas.microsoft.com/office/drawing/2014/main" id="{CAEB94E7-D7A4-48F9-A381-878F291D43E0}"/>
              </a:ext>
            </a:extLst>
          </p:cNvPr>
          <p:cNvPicPr>
            <a:picLocks noChangeAspect="1"/>
          </p:cNvPicPr>
          <p:nvPr/>
        </p:nvPicPr>
        <p:blipFill>
          <a:blip r:embed="rId3"/>
          <a:stretch>
            <a:fillRect/>
          </a:stretch>
        </p:blipFill>
        <p:spPr>
          <a:xfrm>
            <a:off x="4427984" y="2123917"/>
            <a:ext cx="4447812" cy="2503483"/>
          </a:xfrm>
          <a:prstGeom prst="rect">
            <a:avLst/>
          </a:prstGeom>
        </p:spPr>
      </p:pic>
    </p:spTree>
    <p:extLst>
      <p:ext uri="{BB962C8B-B14F-4D97-AF65-F5344CB8AC3E}">
        <p14:creationId xmlns:p14="http://schemas.microsoft.com/office/powerpoint/2010/main" val="336283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7356" y="214290"/>
            <a:ext cx="571504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Dzīvnieki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5" name="Содержимое 4"/>
          <p:cNvSpPr>
            <a:spLocks noGrp="1"/>
          </p:cNvSpPr>
          <p:nvPr>
            <p:ph idx="1"/>
          </p:nvPr>
        </p:nvSpPr>
        <p:spPr>
          <a:xfrm>
            <a:off x="683568" y="1600201"/>
            <a:ext cx="4320480" cy="3124944"/>
          </a:xfrm>
        </p:spPr>
        <p:txBody>
          <a:bodyPr>
            <a:normAutofit fontScale="92500" lnSpcReduction="20000"/>
          </a:bodyPr>
          <a:lstStyle/>
          <a:p>
            <a:pPr algn="ctr">
              <a:buNone/>
            </a:pPr>
            <a:r>
              <a:rPr lang="lv-LV" sz="4400" b="1" i="1" dirty="0">
                <a:solidFill>
                  <a:schemeClr val="tx1">
                    <a:lumMod val="75000"/>
                    <a:lumOff val="25000"/>
                  </a:schemeClr>
                </a:solidFill>
              </a:rPr>
              <a:t>Lielākais Latvijas dzīvnieks.</a:t>
            </a:r>
          </a:p>
          <a:p>
            <a:pPr algn="ctr">
              <a:buNone/>
            </a:pPr>
            <a:r>
              <a:rPr lang="ru-RU" sz="3600" b="1" i="1" dirty="0">
                <a:solidFill>
                  <a:schemeClr val="tx1">
                    <a:lumMod val="75000"/>
                    <a:lumOff val="25000"/>
                  </a:schemeClr>
                </a:solidFill>
              </a:rPr>
              <a:t>Самое большое животное в Латвии. </a:t>
            </a:r>
          </a:p>
        </p:txBody>
      </p:sp>
      <p:sp>
        <p:nvSpPr>
          <p:cNvPr id="7" name="Прямоугольник 6"/>
          <p:cNvSpPr/>
          <p:nvPr/>
        </p:nvSpPr>
        <p:spPr>
          <a:xfrm>
            <a:off x="7392994" y="5786454"/>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Горизонтальный свиток 7"/>
          <p:cNvSpPr/>
          <p:nvPr/>
        </p:nvSpPr>
        <p:spPr>
          <a:xfrm>
            <a:off x="2229718" y="5403170"/>
            <a:ext cx="4518507" cy="846687"/>
          </a:xfrm>
          <a:prstGeom prst="horizontalScroll">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000" b="1" i="1" dirty="0"/>
              <a:t>Alnis</a:t>
            </a:r>
            <a:r>
              <a:rPr lang="ru-RU" sz="4000" b="1" i="1" dirty="0"/>
              <a:t> </a:t>
            </a:r>
            <a:r>
              <a:rPr lang="ru-RU" sz="3600" b="1" i="1" dirty="0"/>
              <a:t>Лось</a:t>
            </a:r>
          </a:p>
        </p:txBody>
      </p:sp>
      <p:pic>
        <p:nvPicPr>
          <p:cNvPr id="9" name="Рисунок 8">
            <a:extLst>
              <a:ext uri="{FF2B5EF4-FFF2-40B4-BE49-F238E27FC236}">
                <a16:creationId xmlns:a16="http://schemas.microsoft.com/office/drawing/2014/main" id="{FC0F0BDB-D060-4856-9F6F-EBA076F493E8}"/>
              </a:ext>
            </a:extLst>
          </p:cNvPr>
          <p:cNvPicPr>
            <a:picLocks noChangeAspect="1"/>
          </p:cNvPicPr>
          <p:nvPr/>
        </p:nvPicPr>
        <p:blipFill>
          <a:blip r:embed="rId3"/>
          <a:stretch>
            <a:fillRect/>
          </a:stretch>
        </p:blipFill>
        <p:spPr>
          <a:xfrm>
            <a:off x="4724160" y="2475566"/>
            <a:ext cx="3707672" cy="2465602"/>
          </a:xfrm>
          <a:prstGeom prst="rect">
            <a:avLst/>
          </a:prstGeom>
        </p:spPr>
      </p:pic>
    </p:spTree>
    <p:extLst>
      <p:ext uri="{BB962C8B-B14F-4D97-AF65-F5344CB8AC3E}">
        <p14:creationId xmlns:p14="http://schemas.microsoft.com/office/powerpoint/2010/main" val="101281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0166" y="142852"/>
            <a:ext cx="607223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Dzīvnieki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5" name="Содержимое 4"/>
          <p:cNvSpPr>
            <a:spLocks noGrp="1"/>
          </p:cNvSpPr>
          <p:nvPr>
            <p:ph idx="1"/>
          </p:nvPr>
        </p:nvSpPr>
        <p:spPr>
          <a:xfrm>
            <a:off x="467544" y="1459199"/>
            <a:ext cx="4320480" cy="4411675"/>
          </a:xfrm>
        </p:spPr>
        <p:txBody>
          <a:bodyPr>
            <a:normAutofit/>
          </a:bodyPr>
          <a:lstStyle/>
          <a:p>
            <a:pPr marL="0" indent="0">
              <a:buNone/>
            </a:pPr>
            <a:r>
              <a:rPr lang="ru-RU" sz="3600" b="1" i="1" dirty="0">
                <a:solidFill>
                  <a:schemeClr val="bg2">
                    <a:lumMod val="25000"/>
                  </a:schemeClr>
                </a:solidFill>
              </a:rPr>
              <a:t> </a:t>
            </a:r>
            <a:r>
              <a:rPr lang="lv-LV" sz="4400" b="1" i="1" dirty="0">
                <a:solidFill>
                  <a:schemeClr val="tx1"/>
                </a:solidFill>
              </a:rPr>
              <a:t>Kādi dzīvnieki ceļ mājas uz ūdens?</a:t>
            </a:r>
          </a:p>
          <a:p>
            <a:pPr marL="0" indent="0">
              <a:buNone/>
            </a:pPr>
            <a:r>
              <a:rPr lang="ru-RU" sz="3600" b="1" i="1" dirty="0">
                <a:solidFill>
                  <a:schemeClr val="tx1"/>
                </a:solidFill>
              </a:rPr>
              <a:t>Какие животные строят дома на воде?</a:t>
            </a:r>
            <a:endParaRPr lang="ru-RU" sz="3600" b="1" dirty="0">
              <a:solidFill>
                <a:schemeClr val="tx1"/>
              </a:solidFill>
            </a:endParaRPr>
          </a:p>
        </p:txBody>
      </p:sp>
      <p:sp>
        <p:nvSpPr>
          <p:cNvPr id="7" name="Прямоугольник 6"/>
          <p:cNvSpPr/>
          <p:nvPr/>
        </p:nvSpPr>
        <p:spPr>
          <a:xfrm>
            <a:off x="7472537" y="6000768"/>
            <a:ext cx="1172116"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Блок-схема: перфолента 7"/>
          <p:cNvSpPr/>
          <p:nvPr/>
        </p:nvSpPr>
        <p:spPr>
          <a:xfrm>
            <a:off x="2368503" y="4936642"/>
            <a:ext cx="4320480" cy="1542693"/>
          </a:xfrm>
          <a:prstGeom prst="flowChartPunchedTape">
            <a:avLst/>
          </a:prstGeom>
          <a:solidFill>
            <a:srgbClr val="FFC000">
              <a:alpha val="2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4800" b="1" i="1" dirty="0"/>
              <a:t>Bebri </a:t>
            </a:r>
            <a:r>
              <a:rPr lang="ru-RU" sz="3600" b="1" i="1" dirty="0"/>
              <a:t>Бобры</a:t>
            </a:r>
          </a:p>
        </p:txBody>
      </p:sp>
      <p:pic>
        <p:nvPicPr>
          <p:cNvPr id="6" name="Рисунок 5">
            <a:extLst>
              <a:ext uri="{FF2B5EF4-FFF2-40B4-BE49-F238E27FC236}">
                <a16:creationId xmlns:a16="http://schemas.microsoft.com/office/drawing/2014/main" id="{9827E75F-4202-4E9D-82DF-78BF5F91ACD9}"/>
              </a:ext>
            </a:extLst>
          </p:cNvPr>
          <p:cNvPicPr>
            <a:picLocks noChangeAspect="1"/>
          </p:cNvPicPr>
          <p:nvPr/>
        </p:nvPicPr>
        <p:blipFill>
          <a:blip r:embed="rId3"/>
          <a:stretch>
            <a:fillRect/>
          </a:stretch>
        </p:blipFill>
        <p:spPr>
          <a:xfrm>
            <a:off x="4712456" y="2171884"/>
            <a:ext cx="4047320" cy="2521670"/>
          </a:xfrm>
          <a:prstGeom prst="rect">
            <a:avLst/>
          </a:prstGeom>
        </p:spPr>
      </p:pic>
    </p:spTree>
    <p:extLst>
      <p:ext uri="{BB962C8B-B14F-4D97-AF65-F5344CB8AC3E}">
        <p14:creationId xmlns:p14="http://schemas.microsoft.com/office/powerpoint/2010/main" val="21776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31151" y="5857892"/>
            <a:ext cx="1261884"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lv-LV" sz="2000" b="1" cap="none" spc="150" dirty="0">
                <a:ln w="11430"/>
                <a:solidFill>
                  <a:srgbClr val="FFC000"/>
                </a:solidFill>
              </a:rPr>
              <a:t>ATBILDE</a:t>
            </a:r>
            <a:endParaRPr lang="ru-RU" sz="2000" b="1" cap="none" spc="150" dirty="0">
              <a:ln w="11430"/>
              <a:solidFill>
                <a:srgbClr val="FFC000"/>
              </a:solidFill>
            </a:endParaRPr>
          </a:p>
        </p:txBody>
      </p:sp>
      <p:sp>
        <p:nvSpPr>
          <p:cNvPr id="4" name="Управляющая кнопка: домой 3">
            <a:hlinkClick r:id="rId2" action="ppaction://hlinksldjump" highlightClick="1"/>
          </p:cNvPr>
          <p:cNvSpPr/>
          <p:nvPr/>
        </p:nvSpPr>
        <p:spPr>
          <a:xfrm>
            <a:off x="428596" y="6072206"/>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6" name="Содержимое 5"/>
          <p:cNvSpPr>
            <a:spLocks noGrp="1"/>
          </p:cNvSpPr>
          <p:nvPr>
            <p:ph idx="1"/>
          </p:nvPr>
        </p:nvSpPr>
        <p:spPr>
          <a:xfrm>
            <a:off x="428596" y="1321178"/>
            <a:ext cx="5007500" cy="4525963"/>
          </a:xfrm>
        </p:spPr>
        <p:txBody>
          <a:bodyPr>
            <a:normAutofit/>
          </a:bodyPr>
          <a:lstStyle/>
          <a:p>
            <a:pPr algn="ctr">
              <a:buNone/>
            </a:pPr>
            <a:r>
              <a:rPr lang="ru-RU" dirty="0">
                <a:solidFill>
                  <a:schemeClr val="tx1">
                    <a:lumMod val="95000"/>
                  </a:schemeClr>
                </a:solidFill>
              </a:rPr>
              <a:t> </a:t>
            </a:r>
            <a:r>
              <a:rPr lang="lv-LV" sz="4400" b="1" i="1" dirty="0">
                <a:solidFill>
                  <a:schemeClr val="tx1">
                    <a:lumMod val="95000"/>
                  </a:schemeClr>
                </a:solidFill>
              </a:rPr>
              <a:t>Viena pati galviņa, simts lakatiņu.</a:t>
            </a:r>
          </a:p>
          <a:p>
            <a:pPr algn="ctr">
              <a:buNone/>
            </a:pPr>
            <a:r>
              <a:rPr lang="ru-RU" sz="3200" b="1" i="1" dirty="0"/>
              <a:t>Белый платок на ней,</a:t>
            </a:r>
            <a:br>
              <a:rPr lang="ru-RU" sz="3200" b="1" i="1" dirty="0"/>
            </a:br>
            <a:r>
              <a:rPr lang="ru-RU" sz="3200" b="1" i="1" dirty="0"/>
              <a:t>Сорок заплаток на ней.</a:t>
            </a:r>
            <a:endParaRPr lang="ru-RU" sz="3200" b="1" i="1" dirty="0">
              <a:solidFill>
                <a:schemeClr val="tx1">
                  <a:lumMod val="95000"/>
                </a:schemeClr>
              </a:solidFill>
            </a:endParaRPr>
          </a:p>
        </p:txBody>
      </p:sp>
      <p:sp>
        <p:nvSpPr>
          <p:cNvPr id="9" name="Прямоугольник 8"/>
          <p:cNvSpPr/>
          <p:nvPr/>
        </p:nvSpPr>
        <p:spPr>
          <a:xfrm>
            <a:off x="1214414" y="214290"/>
            <a:ext cx="707236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Dārzeņi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TextBox 11"/>
          <p:cNvSpPr txBox="1"/>
          <p:nvPr/>
        </p:nvSpPr>
        <p:spPr>
          <a:xfrm>
            <a:off x="4283968" y="5280740"/>
            <a:ext cx="3412399" cy="1077218"/>
          </a:xfrm>
          <a:prstGeom prst="rect">
            <a:avLst/>
          </a:prstGeom>
          <a:noFill/>
        </p:spPr>
        <p:txBody>
          <a:bodyPr wrap="square" rtlCol="0">
            <a:spAutoFit/>
          </a:bodyPr>
          <a:lstStyle/>
          <a:p>
            <a:r>
              <a:rPr lang="lv-LV" sz="3200" b="1" dirty="0">
                <a:solidFill>
                  <a:schemeClr val="accent1"/>
                </a:solidFill>
              </a:rPr>
              <a:t>Kāposts</a:t>
            </a:r>
          </a:p>
          <a:p>
            <a:r>
              <a:rPr lang="ru-RU" sz="3200" b="1" dirty="0">
                <a:solidFill>
                  <a:schemeClr val="accent1"/>
                </a:solidFill>
              </a:rPr>
              <a:t>Капуста</a:t>
            </a:r>
          </a:p>
        </p:txBody>
      </p:sp>
      <p:pic>
        <p:nvPicPr>
          <p:cNvPr id="5" name="Рисунок 4">
            <a:extLst>
              <a:ext uri="{FF2B5EF4-FFF2-40B4-BE49-F238E27FC236}">
                <a16:creationId xmlns:a16="http://schemas.microsoft.com/office/drawing/2014/main" id="{DAAFCBA4-B763-46DB-81D3-3298E80FA5BB}"/>
              </a:ext>
            </a:extLst>
          </p:cNvPr>
          <p:cNvPicPr>
            <a:picLocks noChangeAspect="1"/>
          </p:cNvPicPr>
          <p:nvPr/>
        </p:nvPicPr>
        <p:blipFill>
          <a:blip r:embed="rId3"/>
          <a:stretch>
            <a:fillRect/>
          </a:stretch>
        </p:blipFill>
        <p:spPr>
          <a:xfrm flipH="1">
            <a:off x="5438970" y="2496506"/>
            <a:ext cx="3142492" cy="1767652"/>
          </a:xfrm>
          <a:prstGeom prst="rect">
            <a:avLst/>
          </a:prstGeom>
        </p:spPr>
      </p:pic>
    </p:spTree>
    <p:extLst>
      <p:ext uri="{BB962C8B-B14F-4D97-AF65-F5344CB8AC3E}">
        <p14:creationId xmlns:p14="http://schemas.microsoft.com/office/powerpoint/2010/main" val="16148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xEl>
                                              <p:pRg st="0" end="0"/>
                                            </p:txEl>
                                          </p:spTgt>
                                        </p:tgtEl>
                                      </p:cBhvr>
                                    </p:animEffect>
                                    <p:set>
                                      <p:cBhvr>
                                        <p:cTn id="14" dur="1" fill="hold">
                                          <p:stCondLst>
                                            <p:cond delay="499"/>
                                          </p:stCondLst>
                                        </p:cTn>
                                        <p:tgtEl>
                                          <p:spTgt spid="6">
                                            <p:txEl>
                                              <p:pRg st="0" end="0"/>
                                            </p:txEl>
                                          </p:spTgt>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215074" y="5715016"/>
            <a:ext cx="2748082" cy="400110"/>
          </a:xfrm>
          <a:prstGeom prst="rect">
            <a:avLst/>
          </a:prstGeom>
          <a:noFill/>
        </p:spPr>
        <p:txBody>
          <a:bodyPr wrap="square" lIns="91440" tIns="45720" rIns="91440" bIns="45720">
            <a:spAutoFit/>
          </a:bodyPr>
          <a:lstStyle/>
          <a:p>
            <a:pPr algn="ctr"/>
            <a:r>
              <a:rPr lang="lv-LV" sz="2000" b="1" dirty="0">
                <a:ln w="18415" cmpd="sng">
                  <a:solidFill>
                    <a:srgbClr val="FFFFFF"/>
                  </a:solidFill>
                  <a:prstDash val="solid"/>
                </a:ln>
                <a:solidFill>
                  <a:schemeClr val="accent2">
                    <a:lumMod val="75000"/>
                  </a:schemeClr>
                </a:solidFill>
                <a:effectLst>
                  <a:outerShdw blurRad="63500" dir="3600000" algn="tl" rotWithShape="0">
                    <a:srgbClr val="000000">
                      <a:alpha val="70000"/>
                    </a:srgbClr>
                  </a:outerShdw>
                </a:effectLst>
              </a:rPr>
              <a:t>ATBILDE</a:t>
            </a:r>
            <a:endParaRPr lang="ru-RU" sz="2000" b="1" dirty="0">
              <a:ln w="18415" cmpd="sng">
                <a:solidFill>
                  <a:srgbClr val="FFFFFF"/>
                </a:solidFill>
                <a:prstDash val="solid"/>
              </a:ln>
              <a:solidFill>
                <a:schemeClr val="accent2">
                  <a:lumMod val="75000"/>
                </a:schemeClr>
              </a:solidFill>
              <a:effectLst>
                <a:outerShdw blurRad="63500" dir="3600000" algn="tl" rotWithShape="0">
                  <a:srgbClr val="000000">
                    <a:alpha val="70000"/>
                  </a:srgbClr>
                </a:outerShdw>
              </a:effectLst>
            </a:endParaRPr>
          </a:p>
        </p:txBody>
      </p:sp>
      <p:sp>
        <p:nvSpPr>
          <p:cNvPr id="4" name="Управляющая кнопка: домой 3">
            <a:hlinkClick r:id="rId2" action="ppaction://hlinksldjump" highlightClick="1"/>
          </p:cNvPr>
          <p:cNvSpPr/>
          <p:nvPr/>
        </p:nvSpPr>
        <p:spPr>
          <a:xfrm>
            <a:off x="428596" y="6072206"/>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8" name="Объект 7"/>
          <p:cNvSpPr>
            <a:spLocks noGrp="1"/>
          </p:cNvSpPr>
          <p:nvPr>
            <p:ph idx="1"/>
          </p:nvPr>
        </p:nvSpPr>
        <p:spPr>
          <a:xfrm>
            <a:off x="411828" y="1192816"/>
            <a:ext cx="4376196" cy="4525963"/>
          </a:xfrm>
        </p:spPr>
        <p:txBody>
          <a:bodyPr>
            <a:normAutofit/>
          </a:bodyPr>
          <a:lstStyle/>
          <a:p>
            <a:pPr marL="0" indent="0">
              <a:buNone/>
            </a:pPr>
            <a:r>
              <a:rPr lang="en-US" sz="4400" b="1" i="1" dirty="0" err="1">
                <a:latin typeface="Tw Cen MT" panose="020B0602020104020603" pitchFamily="34" charset="0"/>
              </a:rPr>
              <a:t>Viens</a:t>
            </a:r>
            <a:r>
              <a:rPr lang="en-US" sz="4400" b="1" i="1" dirty="0">
                <a:latin typeface="Tw Cen MT" panose="020B0602020104020603" pitchFamily="34" charset="0"/>
              </a:rPr>
              <a:t> pats</a:t>
            </a:r>
            <a:r>
              <a:rPr lang="lv-LV" sz="4400" b="1" i="1" dirty="0">
                <a:latin typeface="Tw Cen MT" panose="020B0602020104020603" pitchFamily="34" charset="0"/>
              </a:rPr>
              <a:t> zemē ieiet, vesels bars iznāk. </a:t>
            </a:r>
            <a:endParaRPr lang="en-US" sz="4400" b="1" i="1" dirty="0">
              <a:latin typeface="Tw Cen MT" panose="020B0602020104020603" pitchFamily="34" charset="0"/>
            </a:endParaRPr>
          </a:p>
          <a:p>
            <a:pPr marL="0" indent="0">
              <a:buNone/>
            </a:pPr>
            <a:r>
              <a:rPr lang="ru-RU" sz="2400" b="1" i="1" dirty="0">
                <a:effectLst/>
                <a:latin typeface="+mj-lt"/>
              </a:rPr>
              <a:t>Весной в землю положишь одну,</a:t>
            </a:r>
            <a:br>
              <a:rPr lang="ru-RU" sz="2400" b="1" i="1" dirty="0">
                <a:latin typeface="+mj-lt"/>
              </a:rPr>
            </a:br>
            <a:r>
              <a:rPr lang="ru-RU" sz="2400" b="1" i="1" dirty="0">
                <a:effectLst/>
                <a:latin typeface="+mj-lt"/>
              </a:rPr>
              <a:t>Осенью возьмешь много.</a:t>
            </a:r>
            <a:endParaRPr lang="lv-LV" sz="2400" b="1" i="1" dirty="0">
              <a:latin typeface="+mj-lt"/>
            </a:endParaRPr>
          </a:p>
        </p:txBody>
      </p:sp>
      <p:sp>
        <p:nvSpPr>
          <p:cNvPr id="9" name="Прямоугольник 8"/>
          <p:cNvSpPr/>
          <p:nvPr/>
        </p:nvSpPr>
        <p:spPr>
          <a:xfrm>
            <a:off x="1214414" y="214290"/>
            <a:ext cx="707236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Dārzeņi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 Box 5"/>
          <p:cNvSpPr txBox="1">
            <a:spLocks noChangeArrowheads="1"/>
          </p:cNvSpPr>
          <p:nvPr/>
        </p:nvSpPr>
        <p:spPr bwMode="auto">
          <a:xfrm>
            <a:off x="4067944" y="5300132"/>
            <a:ext cx="382592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sz="3200" b="1" dirty="0">
                <a:solidFill>
                  <a:schemeClr val="accent1"/>
                </a:solidFill>
              </a:rPr>
              <a:t>Kartupelis</a:t>
            </a:r>
          </a:p>
          <a:p>
            <a:r>
              <a:rPr lang="ru-RU" sz="3200" b="1" dirty="0">
                <a:solidFill>
                  <a:schemeClr val="accent1"/>
                </a:solidFill>
              </a:rPr>
              <a:t>Картофель</a:t>
            </a:r>
          </a:p>
        </p:txBody>
      </p:sp>
      <p:pic>
        <p:nvPicPr>
          <p:cNvPr id="5" name="Рисунок 4">
            <a:extLst>
              <a:ext uri="{FF2B5EF4-FFF2-40B4-BE49-F238E27FC236}">
                <a16:creationId xmlns:a16="http://schemas.microsoft.com/office/drawing/2014/main" id="{D3F2910B-1734-423A-8864-EC39120FCC8F}"/>
              </a:ext>
            </a:extLst>
          </p:cNvPr>
          <p:cNvPicPr>
            <a:picLocks noChangeAspect="1"/>
          </p:cNvPicPr>
          <p:nvPr/>
        </p:nvPicPr>
        <p:blipFill>
          <a:blip r:embed="rId3"/>
          <a:stretch>
            <a:fillRect/>
          </a:stretch>
        </p:blipFill>
        <p:spPr>
          <a:xfrm>
            <a:off x="5136189" y="2041287"/>
            <a:ext cx="3828172" cy="2775425"/>
          </a:xfrm>
          <a:prstGeom prst="rect">
            <a:avLst/>
          </a:prstGeom>
        </p:spPr>
      </p:pic>
    </p:spTree>
    <p:extLst>
      <p:ext uri="{BB962C8B-B14F-4D97-AF65-F5344CB8AC3E}">
        <p14:creationId xmlns:p14="http://schemas.microsoft.com/office/powerpoint/2010/main" val="12864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82522" y="5929330"/>
            <a:ext cx="1127232" cy="400110"/>
          </a:xfrm>
          <a:prstGeom prst="rect">
            <a:avLst/>
          </a:prstGeom>
          <a:noFill/>
        </p:spPr>
        <p:txBody>
          <a:bodyPr wrap="none" lIns="91440" tIns="45720" rIns="91440" bIns="45720">
            <a:spAutoFit/>
          </a:bodyPr>
          <a:lstStyle/>
          <a:p>
            <a:pPr algn="ctr"/>
            <a:r>
              <a:rPr lang="lv-LV" sz="2000" b="1" dirty="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rPr>
              <a:t>ATBILDE</a:t>
            </a:r>
            <a:endParaRPr lang="ru-RU" sz="2000" b="1" dirty="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endParaRPr>
          </a:p>
        </p:txBody>
      </p:sp>
      <p:sp>
        <p:nvSpPr>
          <p:cNvPr id="4" name="Управляющая кнопка: домой 3">
            <a:hlinkClick r:id="rId2" action="ppaction://hlinksldjump" highlightClick="1"/>
          </p:cNvPr>
          <p:cNvSpPr/>
          <p:nvPr/>
        </p:nvSpPr>
        <p:spPr>
          <a:xfrm>
            <a:off x="428596" y="6072206"/>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8" name="Объект 7"/>
          <p:cNvSpPr>
            <a:spLocks noGrp="1"/>
          </p:cNvSpPr>
          <p:nvPr>
            <p:ph idx="1"/>
          </p:nvPr>
        </p:nvSpPr>
        <p:spPr>
          <a:xfrm>
            <a:off x="457200" y="1052736"/>
            <a:ext cx="6275040" cy="5073427"/>
          </a:xfrm>
        </p:spPr>
        <p:txBody>
          <a:bodyPr>
            <a:normAutofit/>
          </a:bodyPr>
          <a:lstStyle/>
          <a:p>
            <a:pPr marL="0" indent="0">
              <a:buNone/>
            </a:pPr>
            <a:r>
              <a:rPr lang="en-US" sz="4000" b="1" i="1" dirty="0" err="1"/>
              <a:t>Sarkans</a:t>
            </a:r>
            <a:r>
              <a:rPr lang="en-US" sz="4000" b="1" i="1" dirty="0"/>
              <a:t> v</a:t>
            </a:r>
            <a:r>
              <a:rPr lang="lv-LV" sz="4000" b="1" i="1" dirty="0"/>
              <a:t>īriņš, zaļa bārdiņa. </a:t>
            </a:r>
          </a:p>
          <a:p>
            <a:pPr marL="0" indent="0">
              <a:buNone/>
            </a:pPr>
            <a:r>
              <a:rPr lang="ru-RU" sz="3200" b="1" i="1" dirty="0">
                <a:effectLst/>
                <a:latin typeface="+mj-lt"/>
              </a:rPr>
              <a:t>Сверху зелено,</a:t>
            </a:r>
            <a:br>
              <a:rPr lang="ru-RU" sz="3200" b="1" i="1" dirty="0">
                <a:latin typeface="+mj-lt"/>
              </a:rPr>
            </a:br>
            <a:r>
              <a:rPr lang="ru-RU" sz="3200" b="1" i="1" dirty="0">
                <a:effectLst/>
                <a:latin typeface="+mj-lt"/>
              </a:rPr>
              <a:t>снизу красно, </a:t>
            </a:r>
            <a:br>
              <a:rPr lang="ru-RU" sz="3200" b="1" i="1" dirty="0">
                <a:latin typeface="+mj-lt"/>
              </a:rPr>
            </a:br>
            <a:r>
              <a:rPr lang="ru-RU" sz="3200" b="1" i="1" dirty="0">
                <a:effectLst/>
                <a:latin typeface="+mj-lt"/>
              </a:rPr>
              <a:t>в землю вросло.</a:t>
            </a:r>
            <a:endParaRPr lang="ru-RU" sz="3200" b="1" i="1" dirty="0">
              <a:latin typeface="+mj-lt"/>
            </a:endParaRPr>
          </a:p>
        </p:txBody>
      </p:sp>
      <p:sp>
        <p:nvSpPr>
          <p:cNvPr id="9" name="Прямоугольник 8"/>
          <p:cNvSpPr/>
          <p:nvPr/>
        </p:nvSpPr>
        <p:spPr>
          <a:xfrm>
            <a:off x="1214414" y="214290"/>
            <a:ext cx="707236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Dārzeņi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Прямоугольник 9"/>
          <p:cNvSpPr/>
          <p:nvPr/>
        </p:nvSpPr>
        <p:spPr>
          <a:xfrm>
            <a:off x="1766934" y="5498443"/>
            <a:ext cx="4965306" cy="1077218"/>
          </a:xfrm>
          <a:prstGeom prst="rect">
            <a:avLst/>
          </a:prstGeom>
        </p:spPr>
        <p:txBody>
          <a:bodyPr wrap="square">
            <a:spAutoFit/>
          </a:bodyPr>
          <a:lstStyle/>
          <a:p>
            <a:r>
              <a:rPr lang="ru-RU" dirty="0"/>
              <a:t> </a:t>
            </a:r>
            <a:r>
              <a:rPr lang="lv-LV" sz="3200" b="1" i="1" dirty="0">
                <a:solidFill>
                  <a:schemeClr val="accent1"/>
                </a:solidFill>
              </a:rPr>
              <a:t>Burkāns</a:t>
            </a:r>
          </a:p>
          <a:p>
            <a:r>
              <a:rPr lang="ru-RU" sz="3200" b="1" i="1" dirty="0">
                <a:solidFill>
                  <a:schemeClr val="accent1"/>
                </a:solidFill>
              </a:rPr>
              <a:t>Морковка</a:t>
            </a:r>
            <a:endParaRPr lang="ru-RU" dirty="0">
              <a:solidFill>
                <a:schemeClr val="accent1"/>
              </a:solidFill>
            </a:endParaRPr>
          </a:p>
        </p:txBody>
      </p:sp>
      <p:pic>
        <p:nvPicPr>
          <p:cNvPr id="5" name="Рисунок 4">
            <a:extLst>
              <a:ext uri="{FF2B5EF4-FFF2-40B4-BE49-F238E27FC236}">
                <a16:creationId xmlns:a16="http://schemas.microsoft.com/office/drawing/2014/main" id="{7EBE8408-2102-4317-B818-8146D4D2FCF3}"/>
              </a:ext>
            </a:extLst>
          </p:cNvPr>
          <p:cNvPicPr>
            <a:picLocks noChangeAspect="1"/>
          </p:cNvPicPr>
          <p:nvPr/>
        </p:nvPicPr>
        <p:blipFill>
          <a:blip r:embed="rId3"/>
          <a:stretch>
            <a:fillRect/>
          </a:stretch>
        </p:blipFill>
        <p:spPr>
          <a:xfrm>
            <a:off x="5269184" y="2739587"/>
            <a:ext cx="3417616" cy="2399166"/>
          </a:xfrm>
          <a:prstGeom prst="rect">
            <a:avLst/>
          </a:prstGeom>
        </p:spPr>
      </p:pic>
    </p:spTree>
    <p:extLst>
      <p:ext uri="{BB962C8B-B14F-4D97-AF65-F5344CB8AC3E}">
        <p14:creationId xmlns:p14="http://schemas.microsoft.com/office/powerpoint/2010/main" val="20428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35639" y="5929330"/>
            <a:ext cx="1135247" cy="400110"/>
          </a:xfrm>
          <a:prstGeom prst="rect">
            <a:avLst/>
          </a:prstGeom>
          <a:noFill/>
        </p:spPr>
        <p:txBody>
          <a:bodyPr wrap="none" lIns="91440" tIns="45720" rIns="91440" bIns="45720">
            <a:spAutoFit/>
          </a:bodyPr>
          <a:lstStyle/>
          <a:p>
            <a:pPr algn="ctr"/>
            <a:r>
              <a:rPr lang="lv-LV" sz="2000" dirty="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rPr>
              <a:t>ATBILDE</a:t>
            </a:r>
            <a:endParaRPr lang="ru-RU" sz="2000" dirty="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endParaRPr>
          </a:p>
        </p:txBody>
      </p:sp>
      <p:sp>
        <p:nvSpPr>
          <p:cNvPr id="4" name="Управляющая кнопка: домой 3">
            <a:hlinkClick r:id="rId2" action="ppaction://hlinksldjump" highlightClick="1"/>
          </p:cNvPr>
          <p:cNvSpPr/>
          <p:nvPr/>
        </p:nvSpPr>
        <p:spPr>
          <a:xfrm>
            <a:off x="428596" y="6072206"/>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8" name="Объект 7"/>
          <p:cNvSpPr>
            <a:spLocks noGrp="1"/>
          </p:cNvSpPr>
          <p:nvPr>
            <p:ph idx="1"/>
          </p:nvPr>
        </p:nvSpPr>
        <p:spPr>
          <a:xfrm>
            <a:off x="457199" y="1600201"/>
            <a:ext cx="8221253" cy="2332856"/>
          </a:xfrm>
        </p:spPr>
        <p:txBody>
          <a:bodyPr>
            <a:normAutofit/>
          </a:bodyPr>
          <a:lstStyle/>
          <a:p>
            <a:pPr marL="0" indent="0">
              <a:buNone/>
            </a:pPr>
            <a:r>
              <a:rPr lang="ru-RU" dirty="0"/>
              <a:t> </a:t>
            </a:r>
            <a:r>
              <a:rPr lang="lv-LV" sz="3600" b="1" i="1" dirty="0"/>
              <a:t>Maza, maza mājiņa bez durvīm un bez logiem, pilna ar ļaudīm.</a:t>
            </a:r>
          </a:p>
          <a:p>
            <a:pPr marL="0" indent="0">
              <a:buNone/>
            </a:pPr>
            <a:r>
              <a:rPr lang="ru-RU" sz="2800" b="1" i="1" dirty="0"/>
              <a:t>Домик без окон и дверей, полон людей.</a:t>
            </a:r>
            <a:r>
              <a:rPr lang="lv-LV" sz="2800" b="1" i="1" dirty="0"/>
              <a:t> </a:t>
            </a:r>
            <a:endParaRPr lang="ru-RU" sz="2800" b="1" i="1" dirty="0"/>
          </a:p>
        </p:txBody>
      </p:sp>
      <p:sp>
        <p:nvSpPr>
          <p:cNvPr id="10" name="Прямоугольник 9"/>
          <p:cNvSpPr/>
          <p:nvPr/>
        </p:nvSpPr>
        <p:spPr>
          <a:xfrm>
            <a:off x="1214414" y="214290"/>
            <a:ext cx="707236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Dārzeņi</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4</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Прямоугольник 10"/>
          <p:cNvSpPr/>
          <p:nvPr/>
        </p:nvSpPr>
        <p:spPr>
          <a:xfrm>
            <a:off x="1403739" y="5052408"/>
            <a:ext cx="4965306" cy="1200329"/>
          </a:xfrm>
          <a:prstGeom prst="rect">
            <a:avLst/>
          </a:prstGeom>
        </p:spPr>
        <p:txBody>
          <a:bodyPr wrap="square">
            <a:spAutoFit/>
          </a:bodyPr>
          <a:lstStyle/>
          <a:p>
            <a:r>
              <a:rPr lang="ru-RU" dirty="0"/>
              <a:t> </a:t>
            </a:r>
            <a:r>
              <a:rPr lang="lv-LV" sz="3600" b="1" i="1" dirty="0">
                <a:solidFill>
                  <a:schemeClr val="accent1"/>
                </a:solidFill>
              </a:rPr>
              <a:t>Gurķis</a:t>
            </a:r>
          </a:p>
          <a:p>
            <a:r>
              <a:rPr lang="ru-RU" sz="3600" b="1" i="1" dirty="0">
                <a:solidFill>
                  <a:schemeClr val="accent1"/>
                </a:solidFill>
              </a:rPr>
              <a:t>Огурец</a:t>
            </a:r>
            <a:endParaRPr lang="ru-RU" sz="3600" dirty="0">
              <a:solidFill>
                <a:schemeClr val="accent1"/>
              </a:solidFill>
            </a:endParaRPr>
          </a:p>
        </p:txBody>
      </p:sp>
      <p:pic>
        <p:nvPicPr>
          <p:cNvPr id="5" name="Рисунок 4">
            <a:extLst>
              <a:ext uri="{FF2B5EF4-FFF2-40B4-BE49-F238E27FC236}">
                <a16:creationId xmlns:a16="http://schemas.microsoft.com/office/drawing/2014/main" id="{96B9E4C3-0C45-468E-9A3A-C4F1032E0D28}"/>
              </a:ext>
            </a:extLst>
          </p:cNvPr>
          <p:cNvPicPr>
            <a:picLocks noChangeAspect="1"/>
          </p:cNvPicPr>
          <p:nvPr/>
        </p:nvPicPr>
        <p:blipFill>
          <a:blip r:embed="rId3"/>
          <a:stretch>
            <a:fillRect/>
          </a:stretch>
        </p:blipFill>
        <p:spPr>
          <a:xfrm>
            <a:off x="4037182" y="3889703"/>
            <a:ext cx="3703079" cy="2082982"/>
          </a:xfrm>
          <a:prstGeom prst="rect">
            <a:avLst/>
          </a:prstGeom>
        </p:spPr>
      </p:pic>
    </p:spTree>
    <p:extLst>
      <p:ext uri="{BB962C8B-B14F-4D97-AF65-F5344CB8AC3E}">
        <p14:creationId xmlns:p14="http://schemas.microsoft.com/office/powerpoint/2010/main" val="5681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lv-LV" dirty="0"/>
              <a:t>Spēles gaita</a:t>
            </a:r>
            <a:endParaRPr lang="ru-RU" dirty="0"/>
          </a:p>
        </p:txBody>
      </p:sp>
      <p:sp>
        <p:nvSpPr>
          <p:cNvPr id="3" name="Содержимое 2"/>
          <p:cNvSpPr>
            <a:spLocks noGrp="1"/>
          </p:cNvSpPr>
          <p:nvPr>
            <p:ph idx="1"/>
          </p:nvPr>
        </p:nvSpPr>
        <p:spPr/>
        <p:txBody>
          <a:bodyPr/>
          <a:lstStyle/>
          <a:p>
            <a:pPr algn="just">
              <a:lnSpc>
                <a:spcPct val="150000"/>
              </a:lnSpc>
              <a:buNone/>
            </a:pPr>
            <a:r>
              <a:rPr lang="lv-LV" dirty="0"/>
              <a:t>   Spēle ir veidota viktorīnas tipā. Skolēnam/katrai komandai ir izdoti metamie kauliņi. Uzmetot ciparu no 1 līdz 6, viņi nosaka jautājuma numuru, bet tēmu izvēlas paši. Par katru pareizu atbildi skolēns/komanda saņem uzmestā jautājuma punktus. Spēle turpinās līdz visi jautājumi ir atvērti. Beigās skolēns/komandas saskaita iegūtos punktus. </a:t>
            </a: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00958" y="5929330"/>
            <a:ext cx="1368965" cy="400110"/>
          </a:xfrm>
          <a:prstGeom prst="rect">
            <a:avLst/>
          </a:prstGeom>
          <a:noFill/>
        </p:spPr>
        <p:txBody>
          <a:bodyPr wrap="square" lIns="91440" tIns="45720" rIns="91440" bIns="45720">
            <a:spAutoFit/>
          </a:bodyPr>
          <a:lstStyle/>
          <a:p>
            <a:pPr algn="ctr"/>
            <a:r>
              <a:rPr lang="lv-LV" sz="2000" b="1"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rPr>
              <a:t>ATBILDE</a:t>
            </a:r>
            <a:endParaRPr lang="ru-RU" sz="2000" b="1"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4" name="Управляющая кнопка: домой 3">
            <a:hlinkClick r:id="rId2" action="ppaction://hlinksldjump" highlightClick="1"/>
          </p:cNvPr>
          <p:cNvSpPr/>
          <p:nvPr/>
        </p:nvSpPr>
        <p:spPr>
          <a:xfrm>
            <a:off x="428596" y="6072206"/>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10" name="Прямоугольник 9"/>
          <p:cNvSpPr/>
          <p:nvPr/>
        </p:nvSpPr>
        <p:spPr>
          <a:xfrm>
            <a:off x="1214414" y="214290"/>
            <a:ext cx="707236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Dārzeņi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Объект 1"/>
          <p:cNvSpPr>
            <a:spLocks noGrp="1"/>
          </p:cNvSpPr>
          <p:nvPr>
            <p:ph idx="1"/>
          </p:nvPr>
        </p:nvSpPr>
        <p:spPr>
          <a:xfrm>
            <a:off x="899592" y="1162771"/>
            <a:ext cx="3528392" cy="4525963"/>
          </a:xfrm>
        </p:spPr>
        <p:txBody>
          <a:bodyPr>
            <a:normAutofit fontScale="77500" lnSpcReduction="20000"/>
          </a:bodyPr>
          <a:lstStyle/>
          <a:p>
            <a:pPr marL="0" indent="0">
              <a:buNone/>
            </a:pPr>
            <a:r>
              <a:rPr lang="ru-RU" dirty="0"/>
              <a:t> </a:t>
            </a:r>
            <a:r>
              <a:rPr lang="lv-LV" sz="4300" b="1" i="1" dirty="0"/>
              <a:t>Mazs, mazs vīriņš, daudz kažociņu, kas to izģērbj, tas raud.</a:t>
            </a:r>
          </a:p>
          <a:p>
            <a:pPr marL="0" indent="0">
              <a:buNone/>
            </a:pPr>
            <a:r>
              <a:rPr lang="ru-RU" sz="4000" b="1" i="1" dirty="0">
                <a:effectLst/>
                <a:latin typeface="+mj-lt"/>
              </a:rPr>
              <a:t>Все меня любят, а как раздевать — </a:t>
            </a:r>
            <a:r>
              <a:rPr lang="ru-RU" sz="4000" b="1" i="1">
                <a:effectLst/>
                <a:latin typeface="+mj-lt"/>
              </a:rPr>
              <a:t>слезы проливают.</a:t>
            </a:r>
            <a:endParaRPr lang="ru-RU" sz="3900" b="1" i="1" dirty="0">
              <a:latin typeface="+mj-lt"/>
            </a:endParaRPr>
          </a:p>
        </p:txBody>
      </p:sp>
      <p:sp>
        <p:nvSpPr>
          <p:cNvPr id="12" name="Прямоугольник 11"/>
          <p:cNvSpPr/>
          <p:nvPr/>
        </p:nvSpPr>
        <p:spPr>
          <a:xfrm>
            <a:off x="4681916" y="4856713"/>
            <a:ext cx="5328592" cy="1200329"/>
          </a:xfrm>
          <a:prstGeom prst="rect">
            <a:avLst/>
          </a:prstGeom>
        </p:spPr>
        <p:txBody>
          <a:bodyPr wrap="square">
            <a:spAutoFit/>
          </a:bodyPr>
          <a:lstStyle/>
          <a:p>
            <a:r>
              <a:rPr lang="ru-RU" dirty="0"/>
              <a:t> </a:t>
            </a:r>
            <a:r>
              <a:rPr lang="lv-LV" sz="3600" b="1" i="1" dirty="0">
                <a:solidFill>
                  <a:schemeClr val="accent1"/>
                </a:solidFill>
              </a:rPr>
              <a:t>Sīpols</a:t>
            </a:r>
          </a:p>
          <a:p>
            <a:r>
              <a:rPr lang="ru-RU" sz="3600" b="1" i="1" dirty="0">
                <a:solidFill>
                  <a:schemeClr val="accent1"/>
                </a:solidFill>
              </a:rPr>
              <a:t>Лук</a:t>
            </a:r>
            <a:endParaRPr lang="ru-RU" sz="3600" dirty="0">
              <a:solidFill>
                <a:schemeClr val="accent1"/>
              </a:solidFill>
            </a:endParaRPr>
          </a:p>
        </p:txBody>
      </p:sp>
      <p:pic>
        <p:nvPicPr>
          <p:cNvPr id="6" name="Рисунок 5">
            <a:extLst>
              <a:ext uri="{FF2B5EF4-FFF2-40B4-BE49-F238E27FC236}">
                <a16:creationId xmlns:a16="http://schemas.microsoft.com/office/drawing/2014/main" id="{A6CAB4A1-E974-47A1-9C2E-BED97F42F059}"/>
              </a:ext>
            </a:extLst>
          </p:cNvPr>
          <p:cNvPicPr>
            <a:picLocks noChangeAspect="1"/>
          </p:cNvPicPr>
          <p:nvPr/>
        </p:nvPicPr>
        <p:blipFill>
          <a:blip r:embed="rId3"/>
          <a:stretch>
            <a:fillRect/>
          </a:stretch>
        </p:blipFill>
        <p:spPr>
          <a:xfrm>
            <a:off x="5364088" y="2252164"/>
            <a:ext cx="3091090" cy="1874726"/>
          </a:xfrm>
          <a:prstGeom prst="rect">
            <a:avLst/>
          </a:prstGeom>
        </p:spPr>
      </p:pic>
    </p:spTree>
    <p:extLst>
      <p:ext uri="{BB962C8B-B14F-4D97-AF65-F5344CB8AC3E}">
        <p14:creationId xmlns:p14="http://schemas.microsoft.com/office/powerpoint/2010/main" val="211271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0386" y="5857892"/>
            <a:ext cx="1127232" cy="400110"/>
          </a:xfrm>
          <a:prstGeom prst="rect">
            <a:avLst/>
          </a:prstGeom>
          <a:noFill/>
        </p:spPr>
        <p:txBody>
          <a:bodyPr wrap="none" lIns="91440" tIns="45720" rIns="91440" bIns="45720">
            <a:spAutoFit/>
          </a:bodyPr>
          <a:lstStyle/>
          <a:p>
            <a:pPr algn="ctr"/>
            <a:r>
              <a:rPr lang="lv-LV" sz="2000" b="1"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rPr>
              <a:t>ATBILDE</a:t>
            </a:r>
            <a:endParaRPr lang="ru-RU" sz="2000" b="1"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4" name="Управляющая кнопка: домой 3">
            <a:hlinkClick r:id="rId2" action="ppaction://hlinksldjump" highlightClick="1"/>
          </p:cNvPr>
          <p:cNvSpPr/>
          <p:nvPr/>
        </p:nvSpPr>
        <p:spPr>
          <a:xfrm>
            <a:off x="428596" y="6072206"/>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2">
                  <a:lumMod val="75000"/>
                </a:schemeClr>
              </a:solidFill>
            </a:endParaRPr>
          </a:p>
        </p:txBody>
      </p:sp>
      <p:sp>
        <p:nvSpPr>
          <p:cNvPr id="9" name="Прямоугольник 8"/>
          <p:cNvSpPr/>
          <p:nvPr/>
        </p:nvSpPr>
        <p:spPr>
          <a:xfrm>
            <a:off x="1214414" y="214290"/>
            <a:ext cx="707236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Dārzeņi</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6</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Объект 1"/>
          <p:cNvSpPr txBox="1">
            <a:spLocks/>
          </p:cNvSpPr>
          <p:nvPr/>
        </p:nvSpPr>
        <p:spPr>
          <a:xfrm>
            <a:off x="505772" y="1918144"/>
            <a:ext cx="4003948" cy="3619481"/>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lv-LV" sz="4400" b="1" i="1" dirty="0">
                <a:solidFill>
                  <a:schemeClr val="tx1"/>
                </a:solidFill>
              </a:rPr>
              <a:t>Pilna laiviņa zaļu kundziņu.</a:t>
            </a:r>
          </a:p>
          <a:p>
            <a:pPr marL="0" indent="0">
              <a:buFont typeface="Arial" pitchFamily="34" charset="0"/>
              <a:buNone/>
            </a:pPr>
            <a:r>
              <a:rPr lang="ru-RU" sz="3200" b="1" i="1" dirty="0">
                <a:solidFill>
                  <a:schemeClr val="tx1"/>
                </a:solidFill>
                <a:effectLst/>
                <a:latin typeface="+mj-lt"/>
              </a:rPr>
              <a:t>В один домик заперты семеро братьев.</a:t>
            </a:r>
            <a:endParaRPr lang="ru-RU" sz="4000" b="1" i="1" dirty="0">
              <a:solidFill>
                <a:schemeClr val="tx1"/>
              </a:solidFill>
              <a:latin typeface="+mj-lt"/>
            </a:endParaRPr>
          </a:p>
        </p:txBody>
      </p:sp>
      <p:sp>
        <p:nvSpPr>
          <p:cNvPr id="10" name="Прямоугольник 9"/>
          <p:cNvSpPr/>
          <p:nvPr/>
        </p:nvSpPr>
        <p:spPr>
          <a:xfrm>
            <a:off x="2578084" y="5219681"/>
            <a:ext cx="5328592" cy="1077218"/>
          </a:xfrm>
          <a:prstGeom prst="rect">
            <a:avLst/>
          </a:prstGeom>
        </p:spPr>
        <p:txBody>
          <a:bodyPr wrap="square">
            <a:spAutoFit/>
          </a:bodyPr>
          <a:lstStyle/>
          <a:p>
            <a:r>
              <a:rPr lang="ru-RU" dirty="0"/>
              <a:t> </a:t>
            </a:r>
            <a:r>
              <a:rPr lang="lv-LV" sz="3200" b="1" i="1" dirty="0">
                <a:solidFill>
                  <a:schemeClr val="accent1"/>
                </a:solidFill>
              </a:rPr>
              <a:t>Zirņi</a:t>
            </a:r>
          </a:p>
          <a:p>
            <a:r>
              <a:rPr lang="ru-RU" sz="3200" b="1" i="1" dirty="0">
                <a:solidFill>
                  <a:schemeClr val="accent1"/>
                </a:solidFill>
              </a:rPr>
              <a:t>Горох</a:t>
            </a:r>
            <a:endParaRPr lang="ru-RU" sz="3200" dirty="0">
              <a:solidFill>
                <a:schemeClr val="accent1"/>
              </a:solidFill>
            </a:endParaRPr>
          </a:p>
        </p:txBody>
      </p:sp>
      <p:pic>
        <p:nvPicPr>
          <p:cNvPr id="8" name="Объект 7">
            <a:extLst>
              <a:ext uri="{FF2B5EF4-FFF2-40B4-BE49-F238E27FC236}">
                <a16:creationId xmlns:a16="http://schemas.microsoft.com/office/drawing/2014/main" id="{9AB9E76F-6617-4B64-B7B5-13242D732CC0}"/>
              </a:ext>
            </a:extLst>
          </p:cNvPr>
          <p:cNvPicPr>
            <a:picLocks noGrp="1" noChangeAspect="1"/>
          </p:cNvPicPr>
          <p:nvPr>
            <p:ph idx="1"/>
          </p:nvPr>
        </p:nvPicPr>
        <p:blipFill>
          <a:blip r:embed="rId3"/>
          <a:stretch>
            <a:fillRect/>
          </a:stretch>
        </p:blipFill>
        <p:spPr>
          <a:xfrm>
            <a:off x="5757188" y="1879458"/>
            <a:ext cx="2219826" cy="3636963"/>
          </a:xfrm>
        </p:spPr>
      </p:pic>
    </p:spTree>
    <p:extLst>
      <p:ext uri="{BB962C8B-B14F-4D97-AF65-F5344CB8AC3E}">
        <p14:creationId xmlns:p14="http://schemas.microsoft.com/office/powerpoint/2010/main" val="11332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9345AE-9874-438B-93DF-D03A179C1EF7}"/>
              </a:ext>
            </a:extLst>
          </p:cNvPr>
          <p:cNvSpPr>
            <a:spLocks noGrp="1"/>
          </p:cNvSpPr>
          <p:nvPr>
            <p:ph type="title"/>
          </p:nvPr>
        </p:nvSpPr>
        <p:spPr/>
        <p:txBody>
          <a:bodyPr/>
          <a:lstStyle/>
          <a:p>
            <a:r>
              <a:rPr lang="lv-LV" dirty="0"/>
              <a:t>Izmantotā literatūra</a:t>
            </a:r>
            <a:endParaRPr lang="ru-RU" dirty="0"/>
          </a:p>
        </p:txBody>
      </p:sp>
      <p:sp>
        <p:nvSpPr>
          <p:cNvPr id="3" name="Объект 2">
            <a:extLst>
              <a:ext uri="{FF2B5EF4-FFF2-40B4-BE49-F238E27FC236}">
                <a16:creationId xmlns:a16="http://schemas.microsoft.com/office/drawing/2014/main" id="{0E248ADC-1328-4300-8F5A-1B2D331CEFED}"/>
              </a:ext>
            </a:extLst>
          </p:cNvPr>
          <p:cNvSpPr>
            <a:spLocks noGrp="1"/>
          </p:cNvSpPr>
          <p:nvPr>
            <p:ph idx="1"/>
          </p:nvPr>
        </p:nvSpPr>
        <p:spPr/>
        <p:txBody>
          <a:bodyPr/>
          <a:lstStyle/>
          <a:p>
            <a:r>
              <a:rPr lang="lv-LV" dirty="0"/>
              <a:t>Šons Konelijs. </a:t>
            </a:r>
            <a:r>
              <a:rPr lang="lv-LV" i="1" dirty="0"/>
              <a:t>Bērnu enciklopēdija</a:t>
            </a:r>
            <a:r>
              <a:rPr lang="lv-LV" dirty="0"/>
              <a:t>. Zvaigzne ABC, 2001</a:t>
            </a:r>
            <a:endParaRPr lang="en-US" dirty="0"/>
          </a:p>
          <a:p>
            <a:r>
              <a:rPr lang="en-US" dirty="0" err="1"/>
              <a:t>Velga</a:t>
            </a:r>
            <a:r>
              <a:rPr lang="en-US" dirty="0"/>
              <a:t> V</a:t>
            </a:r>
            <a:r>
              <a:rPr lang="lv-LV" dirty="0"/>
              <a:t>ītola. </a:t>
            </a:r>
            <a:r>
              <a:rPr lang="lv-LV" i="1" dirty="0"/>
              <a:t>Mirkļi Latvijas dabā</a:t>
            </a:r>
            <a:r>
              <a:rPr lang="lv-LV" dirty="0"/>
              <a:t>. Zvaigzne ABC, 2016</a:t>
            </a:r>
          </a:p>
          <a:p>
            <a:r>
              <a:rPr lang="ru-RU" dirty="0"/>
              <a:t>И. Тейлор, А. О</a:t>
            </a:r>
            <a:r>
              <a:rPr lang="en-US" dirty="0"/>
              <a:t>’</a:t>
            </a:r>
            <a:r>
              <a:rPr lang="ru-RU" dirty="0"/>
              <a:t>Нейл, И. Макдональдс. </a:t>
            </a:r>
            <a:r>
              <a:rPr lang="ru-RU" i="1" dirty="0"/>
              <a:t>Детская энциклопедия для любознательных</a:t>
            </a:r>
            <a:r>
              <a:rPr lang="ru-RU" dirty="0"/>
              <a:t>. ООО Издательская Группа «Азбука Аттикус», </a:t>
            </a:r>
            <a:r>
              <a:rPr lang="en-US" dirty="0" err="1"/>
              <a:t>Machoon</a:t>
            </a:r>
            <a:r>
              <a:rPr lang="en-US" dirty="0"/>
              <a:t>, </a:t>
            </a:r>
            <a:r>
              <a:rPr lang="en-US" dirty="0" err="1"/>
              <a:t>Zvaigzne</a:t>
            </a:r>
            <a:r>
              <a:rPr lang="en-US" dirty="0"/>
              <a:t> ABC, 2019</a:t>
            </a:r>
            <a:endParaRPr lang="ru-RU" dirty="0"/>
          </a:p>
        </p:txBody>
      </p:sp>
    </p:spTree>
    <p:extLst>
      <p:ext uri="{BB962C8B-B14F-4D97-AF65-F5344CB8AC3E}">
        <p14:creationId xmlns:p14="http://schemas.microsoft.com/office/powerpoint/2010/main" val="693131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lv-LV" dirty="0"/>
              <a:t>Paldies par sadarbību!!</a:t>
            </a:r>
            <a:endParaRPr lang="ru-RU" dirty="0"/>
          </a:p>
        </p:txBody>
      </p:sp>
    </p:spTree>
    <p:extLst>
      <p:ext uri="{BB962C8B-B14F-4D97-AF65-F5344CB8AC3E}">
        <p14:creationId xmlns:p14="http://schemas.microsoft.com/office/powerpoint/2010/main" val="1167514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959603063"/>
              </p:ext>
            </p:extLst>
          </p:nvPr>
        </p:nvGraphicFramePr>
        <p:xfrm>
          <a:off x="251518" y="357166"/>
          <a:ext cx="8463883" cy="5302243"/>
        </p:xfrm>
        <a:graphic>
          <a:graphicData uri="http://schemas.openxmlformats.org/drawingml/2006/table">
            <a:tbl>
              <a:tblPr firstRow="1" bandRow="1">
                <a:tableStyleId>{5C22544A-7EE6-4342-B048-85BDC9FD1C3A}</a:tableStyleId>
              </a:tblPr>
              <a:tblGrid>
                <a:gridCol w="2304258">
                  <a:extLst>
                    <a:ext uri="{9D8B030D-6E8A-4147-A177-3AD203B41FA5}">
                      <a16:colId xmlns:a16="http://schemas.microsoft.com/office/drawing/2014/main" val="20000"/>
                    </a:ext>
                  </a:extLst>
                </a:gridCol>
                <a:gridCol w="806135">
                  <a:extLst>
                    <a:ext uri="{9D8B030D-6E8A-4147-A177-3AD203B41FA5}">
                      <a16:colId xmlns:a16="http://schemas.microsoft.com/office/drawing/2014/main" val="20001"/>
                    </a:ext>
                  </a:extLst>
                </a:gridCol>
                <a:gridCol w="1070698">
                  <a:extLst>
                    <a:ext uri="{9D8B030D-6E8A-4147-A177-3AD203B41FA5}">
                      <a16:colId xmlns:a16="http://schemas.microsoft.com/office/drawing/2014/main" val="20002"/>
                    </a:ext>
                  </a:extLst>
                </a:gridCol>
                <a:gridCol w="1070698">
                  <a:extLst>
                    <a:ext uri="{9D8B030D-6E8A-4147-A177-3AD203B41FA5}">
                      <a16:colId xmlns:a16="http://schemas.microsoft.com/office/drawing/2014/main" val="20003"/>
                    </a:ext>
                  </a:extLst>
                </a:gridCol>
                <a:gridCol w="1070698">
                  <a:extLst>
                    <a:ext uri="{9D8B030D-6E8A-4147-A177-3AD203B41FA5}">
                      <a16:colId xmlns:a16="http://schemas.microsoft.com/office/drawing/2014/main" val="20004"/>
                    </a:ext>
                  </a:extLst>
                </a:gridCol>
                <a:gridCol w="1070698">
                  <a:extLst>
                    <a:ext uri="{9D8B030D-6E8A-4147-A177-3AD203B41FA5}">
                      <a16:colId xmlns:a16="http://schemas.microsoft.com/office/drawing/2014/main" val="20005"/>
                    </a:ext>
                  </a:extLst>
                </a:gridCol>
                <a:gridCol w="1070698">
                  <a:extLst>
                    <a:ext uri="{9D8B030D-6E8A-4147-A177-3AD203B41FA5}">
                      <a16:colId xmlns:a16="http://schemas.microsoft.com/office/drawing/2014/main" val="20006"/>
                    </a:ext>
                  </a:extLst>
                </a:gridCol>
              </a:tblGrid>
              <a:tr h="857256">
                <a:tc>
                  <a:txBody>
                    <a:bodyPr/>
                    <a:lstStyle/>
                    <a:p>
                      <a:r>
                        <a:rPr lang="lv-LV" sz="2400" b="1" i="1" dirty="0">
                          <a:solidFill>
                            <a:schemeClr val="bg1">
                              <a:lumMod val="85000"/>
                              <a:lumOff val="15000"/>
                            </a:schemeClr>
                          </a:solidFill>
                        </a:rPr>
                        <a:t>Gadalaiki</a:t>
                      </a:r>
                      <a:endParaRPr lang="ru-RU" sz="2400" b="1" i="1" dirty="0">
                        <a:solidFill>
                          <a:schemeClr val="bg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864000">
                <a:tc>
                  <a:txBody>
                    <a:bodyPr/>
                    <a:lstStyle/>
                    <a:p>
                      <a:r>
                        <a:rPr lang="lv-LV" sz="2400" b="1" i="1" dirty="0">
                          <a:solidFill>
                            <a:schemeClr val="bg1"/>
                          </a:solidFill>
                        </a:rPr>
                        <a:t>Putni</a:t>
                      </a:r>
                      <a:endParaRPr lang="ru-RU" sz="2400" b="1"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785818">
                <a:tc>
                  <a:txBody>
                    <a:bodyPr/>
                    <a:lstStyle/>
                    <a:p>
                      <a:r>
                        <a:rPr lang="lv-LV" sz="2400" b="1" i="1" dirty="0">
                          <a:solidFill>
                            <a:schemeClr val="bg1"/>
                          </a:solidFill>
                        </a:rPr>
                        <a:t>Ziedi</a:t>
                      </a:r>
                      <a:endParaRPr lang="ru-RU" sz="2400" b="1"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2">
                        <a:lumMod val="40000"/>
                        <a:lumOff val="6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31993">
                <a:tc>
                  <a:txBody>
                    <a:bodyPr/>
                    <a:lstStyle/>
                    <a:p>
                      <a:r>
                        <a:rPr lang="lv-LV" sz="2400" b="1" i="1" dirty="0">
                          <a:solidFill>
                            <a:schemeClr val="bg1"/>
                          </a:solidFill>
                        </a:rPr>
                        <a:t>Daba</a:t>
                      </a:r>
                      <a:endParaRPr lang="ru-RU" sz="2400" b="1"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2">
                        <a:lumMod val="60000"/>
                        <a:lumOff val="4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931993">
                <a:tc>
                  <a:txBody>
                    <a:bodyPr/>
                    <a:lstStyle/>
                    <a:p>
                      <a:r>
                        <a:rPr lang="lv-LV" sz="2400" b="1" i="1" dirty="0">
                          <a:solidFill>
                            <a:schemeClr val="bg1"/>
                          </a:solidFill>
                        </a:rPr>
                        <a:t>Dzīvnieki</a:t>
                      </a:r>
                      <a:endParaRPr lang="ru-RU" sz="2400" b="1"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2">
                        <a:lumMod val="60000"/>
                        <a:lumOff val="4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931183">
                <a:tc>
                  <a:txBody>
                    <a:bodyPr/>
                    <a:lstStyle/>
                    <a:p>
                      <a:r>
                        <a:rPr lang="lv-LV" sz="2400" b="1" i="1" dirty="0">
                          <a:solidFill>
                            <a:schemeClr val="bg1"/>
                          </a:solidFill>
                        </a:rPr>
                        <a:t>Dārzeņi</a:t>
                      </a:r>
                      <a:endParaRPr lang="ru-RU" sz="2400" b="1"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solidFill>
                      <a:schemeClr val="accent2">
                        <a:lumMod val="60000"/>
                        <a:lumOff val="4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bl>
          </a:graphicData>
        </a:graphic>
      </p:graphicFrame>
      <p:sp>
        <p:nvSpPr>
          <p:cNvPr id="4" name="Скругленный прямоугольник 3">
            <a:hlinkClick r:id="rId2" action="ppaction://hlinksldjump"/>
          </p:cNvPr>
          <p:cNvSpPr/>
          <p:nvPr/>
        </p:nvSpPr>
        <p:spPr>
          <a:xfrm>
            <a:off x="2643174" y="357166"/>
            <a:ext cx="914400" cy="842962"/>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i="1" dirty="0">
                <a:solidFill>
                  <a:srgbClr val="FF0000"/>
                </a:solidFill>
              </a:rPr>
              <a:t>1</a:t>
            </a:r>
          </a:p>
        </p:txBody>
      </p:sp>
      <p:sp>
        <p:nvSpPr>
          <p:cNvPr id="5" name="Скругленный прямоугольник 4">
            <a:hlinkClick r:id="rId3" action="ppaction://hlinksldjump"/>
          </p:cNvPr>
          <p:cNvSpPr/>
          <p:nvPr/>
        </p:nvSpPr>
        <p:spPr>
          <a:xfrm>
            <a:off x="3643306" y="357166"/>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i="1" dirty="0">
                <a:solidFill>
                  <a:srgbClr val="FF0000"/>
                </a:solidFill>
              </a:rPr>
              <a:t>2</a:t>
            </a:r>
          </a:p>
        </p:txBody>
      </p:sp>
      <p:sp>
        <p:nvSpPr>
          <p:cNvPr id="6" name="Скругленный прямоугольник 5">
            <a:hlinkClick r:id="rId4" action="ppaction://hlinksldjump"/>
          </p:cNvPr>
          <p:cNvSpPr/>
          <p:nvPr/>
        </p:nvSpPr>
        <p:spPr>
          <a:xfrm>
            <a:off x="4714876" y="357166"/>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i="1" dirty="0">
                <a:solidFill>
                  <a:srgbClr val="FF0000"/>
                </a:solidFill>
              </a:rPr>
              <a:t>3</a:t>
            </a:r>
          </a:p>
        </p:txBody>
      </p:sp>
      <p:sp>
        <p:nvSpPr>
          <p:cNvPr id="7" name="Скругленный прямоугольник 6">
            <a:hlinkClick r:id="rId5" action="ppaction://hlinksldjump"/>
          </p:cNvPr>
          <p:cNvSpPr/>
          <p:nvPr/>
        </p:nvSpPr>
        <p:spPr>
          <a:xfrm>
            <a:off x="5715008" y="357166"/>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i="1" dirty="0">
                <a:solidFill>
                  <a:srgbClr val="FF0000"/>
                </a:solidFill>
              </a:rPr>
              <a:t>4</a:t>
            </a:r>
          </a:p>
        </p:txBody>
      </p:sp>
      <p:sp>
        <p:nvSpPr>
          <p:cNvPr id="8" name="Скругленный прямоугольник 7">
            <a:hlinkClick r:id="rId6" action="ppaction://hlinksldjump"/>
          </p:cNvPr>
          <p:cNvSpPr/>
          <p:nvPr/>
        </p:nvSpPr>
        <p:spPr>
          <a:xfrm>
            <a:off x="6772287" y="348253"/>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i="1" dirty="0">
                <a:solidFill>
                  <a:srgbClr val="FF0000"/>
                </a:solidFill>
              </a:rPr>
              <a:t>5</a:t>
            </a:r>
          </a:p>
        </p:txBody>
      </p:sp>
      <p:sp>
        <p:nvSpPr>
          <p:cNvPr id="9" name="Скругленный прямоугольник 8">
            <a:hlinkClick r:id="rId7" action="ppaction://hlinksldjump"/>
          </p:cNvPr>
          <p:cNvSpPr/>
          <p:nvPr/>
        </p:nvSpPr>
        <p:spPr>
          <a:xfrm>
            <a:off x="7786710" y="357166"/>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i="1" dirty="0">
                <a:solidFill>
                  <a:srgbClr val="FF0000"/>
                </a:solidFill>
              </a:rPr>
              <a:t>6</a:t>
            </a:r>
          </a:p>
        </p:txBody>
      </p:sp>
      <p:sp>
        <p:nvSpPr>
          <p:cNvPr id="10" name="Скругленный прямоугольник 9">
            <a:hlinkClick r:id="rId8" action="ppaction://hlinksldjump"/>
          </p:cNvPr>
          <p:cNvSpPr/>
          <p:nvPr/>
        </p:nvSpPr>
        <p:spPr>
          <a:xfrm>
            <a:off x="2643174" y="1214422"/>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1</a:t>
            </a:r>
          </a:p>
        </p:txBody>
      </p:sp>
      <p:sp>
        <p:nvSpPr>
          <p:cNvPr id="13" name="Скругленный прямоугольник 12">
            <a:hlinkClick r:id="rId9" action="ppaction://hlinksldjump"/>
          </p:cNvPr>
          <p:cNvSpPr/>
          <p:nvPr/>
        </p:nvSpPr>
        <p:spPr>
          <a:xfrm>
            <a:off x="3643306" y="4714884"/>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2</a:t>
            </a:r>
          </a:p>
        </p:txBody>
      </p:sp>
      <p:sp>
        <p:nvSpPr>
          <p:cNvPr id="14" name="Скругленный прямоугольник 13">
            <a:hlinkClick r:id="rId10" action="ppaction://hlinksldjump"/>
          </p:cNvPr>
          <p:cNvSpPr/>
          <p:nvPr/>
        </p:nvSpPr>
        <p:spPr>
          <a:xfrm>
            <a:off x="2643174" y="4714884"/>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1</a:t>
            </a:r>
          </a:p>
        </p:txBody>
      </p:sp>
      <p:sp>
        <p:nvSpPr>
          <p:cNvPr id="15" name="Скругленный прямоугольник 14">
            <a:hlinkClick r:id="rId11" action="ppaction://hlinksldjump"/>
          </p:cNvPr>
          <p:cNvSpPr/>
          <p:nvPr/>
        </p:nvSpPr>
        <p:spPr>
          <a:xfrm>
            <a:off x="3643306" y="3786190"/>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2</a:t>
            </a:r>
          </a:p>
        </p:txBody>
      </p:sp>
      <p:sp>
        <p:nvSpPr>
          <p:cNvPr id="16" name="Скругленный прямоугольник 15">
            <a:hlinkClick r:id="rId12" action="ppaction://hlinksldjump"/>
          </p:cNvPr>
          <p:cNvSpPr/>
          <p:nvPr/>
        </p:nvSpPr>
        <p:spPr>
          <a:xfrm>
            <a:off x="2643174" y="3786190"/>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1</a:t>
            </a:r>
          </a:p>
        </p:txBody>
      </p:sp>
      <p:sp>
        <p:nvSpPr>
          <p:cNvPr id="17" name="Скругленный прямоугольник 16">
            <a:hlinkClick r:id="rId13" action="ppaction://hlinksldjump"/>
          </p:cNvPr>
          <p:cNvSpPr/>
          <p:nvPr/>
        </p:nvSpPr>
        <p:spPr>
          <a:xfrm>
            <a:off x="3643306" y="2857496"/>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2</a:t>
            </a:r>
          </a:p>
        </p:txBody>
      </p:sp>
      <p:sp>
        <p:nvSpPr>
          <p:cNvPr id="18" name="Скругленный прямоугольник 17">
            <a:hlinkClick r:id="rId14" action="ppaction://hlinksldjump"/>
          </p:cNvPr>
          <p:cNvSpPr/>
          <p:nvPr/>
        </p:nvSpPr>
        <p:spPr>
          <a:xfrm>
            <a:off x="2643174" y="2857496"/>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1</a:t>
            </a:r>
          </a:p>
        </p:txBody>
      </p:sp>
      <p:sp>
        <p:nvSpPr>
          <p:cNvPr id="19" name="Скругленный прямоугольник 18">
            <a:hlinkClick r:id="rId15" action="ppaction://hlinksldjump"/>
          </p:cNvPr>
          <p:cNvSpPr/>
          <p:nvPr/>
        </p:nvSpPr>
        <p:spPr>
          <a:xfrm>
            <a:off x="3643306" y="2071678"/>
            <a:ext cx="914400" cy="785818"/>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2</a:t>
            </a:r>
          </a:p>
        </p:txBody>
      </p:sp>
      <p:sp>
        <p:nvSpPr>
          <p:cNvPr id="20" name="Скругленный прямоугольник 19">
            <a:hlinkClick r:id="rId16" action="ppaction://hlinksldjump"/>
          </p:cNvPr>
          <p:cNvSpPr/>
          <p:nvPr/>
        </p:nvSpPr>
        <p:spPr>
          <a:xfrm>
            <a:off x="3643306" y="1214422"/>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2</a:t>
            </a:r>
          </a:p>
        </p:txBody>
      </p:sp>
      <p:sp>
        <p:nvSpPr>
          <p:cNvPr id="21" name="Скругленный прямоугольник 20">
            <a:hlinkClick r:id="rId17" action="ppaction://hlinksldjump"/>
          </p:cNvPr>
          <p:cNvSpPr/>
          <p:nvPr/>
        </p:nvSpPr>
        <p:spPr>
          <a:xfrm>
            <a:off x="2643174" y="2071678"/>
            <a:ext cx="914400" cy="785818"/>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1</a:t>
            </a:r>
          </a:p>
        </p:txBody>
      </p:sp>
      <p:sp>
        <p:nvSpPr>
          <p:cNvPr id="22" name="Скругленный прямоугольник 21">
            <a:hlinkClick r:id="rId18" action="ppaction://hlinksldjump"/>
          </p:cNvPr>
          <p:cNvSpPr/>
          <p:nvPr/>
        </p:nvSpPr>
        <p:spPr>
          <a:xfrm>
            <a:off x="7786710" y="4714884"/>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6</a:t>
            </a:r>
          </a:p>
        </p:txBody>
      </p:sp>
      <p:sp>
        <p:nvSpPr>
          <p:cNvPr id="23" name="Скругленный прямоугольник 22">
            <a:hlinkClick r:id="rId19" action="ppaction://hlinksldjump"/>
          </p:cNvPr>
          <p:cNvSpPr/>
          <p:nvPr/>
        </p:nvSpPr>
        <p:spPr>
          <a:xfrm>
            <a:off x="6786578" y="3786190"/>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5</a:t>
            </a:r>
          </a:p>
        </p:txBody>
      </p:sp>
      <p:sp>
        <p:nvSpPr>
          <p:cNvPr id="24" name="Скругленный прямоугольник 23">
            <a:hlinkClick r:id="rId20" action="ppaction://hlinksldjump"/>
          </p:cNvPr>
          <p:cNvSpPr/>
          <p:nvPr/>
        </p:nvSpPr>
        <p:spPr>
          <a:xfrm>
            <a:off x="7786710" y="3786190"/>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6</a:t>
            </a:r>
          </a:p>
        </p:txBody>
      </p:sp>
      <p:sp>
        <p:nvSpPr>
          <p:cNvPr id="25" name="Скругленный прямоугольник 24">
            <a:hlinkClick r:id="rId21" action="ppaction://hlinksldjump"/>
          </p:cNvPr>
          <p:cNvSpPr/>
          <p:nvPr/>
        </p:nvSpPr>
        <p:spPr>
          <a:xfrm>
            <a:off x="6786578" y="2928934"/>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5</a:t>
            </a:r>
          </a:p>
        </p:txBody>
      </p:sp>
      <p:sp>
        <p:nvSpPr>
          <p:cNvPr id="26" name="Скругленный прямоугольник 25">
            <a:hlinkClick r:id="rId22" action="ppaction://hlinksldjump"/>
          </p:cNvPr>
          <p:cNvSpPr/>
          <p:nvPr/>
        </p:nvSpPr>
        <p:spPr>
          <a:xfrm>
            <a:off x="7786710" y="2928934"/>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6</a:t>
            </a:r>
          </a:p>
        </p:txBody>
      </p:sp>
      <p:sp>
        <p:nvSpPr>
          <p:cNvPr id="27" name="Скругленный прямоугольник 26">
            <a:hlinkClick r:id="rId23" action="ppaction://hlinksldjump"/>
          </p:cNvPr>
          <p:cNvSpPr/>
          <p:nvPr/>
        </p:nvSpPr>
        <p:spPr>
          <a:xfrm>
            <a:off x="6786578" y="2071678"/>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5</a:t>
            </a:r>
          </a:p>
        </p:txBody>
      </p:sp>
      <p:sp>
        <p:nvSpPr>
          <p:cNvPr id="28" name="Скругленный прямоугольник 27">
            <a:hlinkClick r:id="rId24" action="ppaction://hlinksldjump"/>
          </p:cNvPr>
          <p:cNvSpPr/>
          <p:nvPr/>
        </p:nvSpPr>
        <p:spPr>
          <a:xfrm>
            <a:off x="7786710" y="2071678"/>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6</a:t>
            </a:r>
          </a:p>
        </p:txBody>
      </p:sp>
      <p:sp>
        <p:nvSpPr>
          <p:cNvPr id="29" name="Скругленный прямоугольник 28">
            <a:hlinkClick r:id="rId25" action="ppaction://hlinksldjump"/>
          </p:cNvPr>
          <p:cNvSpPr/>
          <p:nvPr/>
        </p:nvSpPr>
        <p:spPr>
          <a:xfrm>
            <a:off x="6786578" y="1200128"/>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5</a:t>
            </a:r>
          </a:p>
        </p:txBody>
      </p:sp>
      <p:sp>
        <p:nvSpPr>
          <p:cNvPr id="30" name="Скругленный прямоугольник 29">
            <a:hlinkClick r:id="rId26" action="ppaction://hlinksldjump"/>
          </p:cNvPr>
          <p:cNvSpPr/>
          <p:nvPr/>
        </p:nvSpPr>
        <p:spPr>
          <a:xfrm>
            <a:off x="7786710" y="1214422"/>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6</a:t>
            </a:r>
          </a:p>
        </p:txBody>
      </p:sp>
      <p:sp>
        <p:nvSpPr>
          <p:cNvPr id="31" name="Скругленный прямоугольник 30">
            <a:hlinkClick r:id="rId27" action="ppaction://hlinksldjump"/>
          </p:cNvPr>
          <p:cNvSpPr/>
          <p:nvPr/>
        </p:nvSpPr>
        <p:spPr>
          <a:xfrm>
            <a:off x="5715008" y="4714884"/>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4</a:t>
            </a:r>
          </a:p>
        </p:txBody>
      </p:sp>
      <p:sp>
        <p:nvSpPr>
          <p:cNvPr id="36" name="Скругленный прямоугольник 35">
            <a:hlinkClick r:id="rId28" action="ppaction://hlinksldjump"/>
          </p:cNvPr>
          <p:cNvSpPr/>
          <p:nvPr/>
        </p:nvSpPr>
        <p:spPr>
          <a:xfrm>
            <a:off x="6786578" y="4714884"/>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5</a:t>
            </a:r>
          </a:p>
        </p:txBody>
      </p:sp>
      <p:sp>
        <p:nvSpPr>
          <p:cNvPr id="37" name="Скругленный прямоугольник 36">
            <a:hlinkClick r:id="rId29" action="ppaction://hlinksldjump"/>
          </p:cNvPr>
          <p:cNvSpPr/>
          <p:nvPr/>
        </p:nvSpPr>
        <p:spPr>
          <a:xfrm>
            <a:off x="5715008" y="2857496"/>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4</a:t>
            </a:r>
          </a:p>
        </p:txBody>
      </p:sp>
      <p:sp>
        <p:nvSpPr>
          <p:cNvPr id="38" name="Скругленный прямоугольник 37">
            <a:hlinkClick r:id="rId30" action="ppaction://hlinksldjump"/>
          </p:cNvPr>
          <p:cNvSpPr/>
          <p:nvPr/>
        </p:nvSpPr>
        <p:spPr>
          <a:xfrm>
            <a:off x="4722022" y="2857496"/>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3</a:t>
            </a:r>
          </a:p>
        </p:txBody>
      </p:sp>
      <p:sp>
        <p:nvSpPr>
          <p:cNvPr id="39" name="Скругленный прямоугольник 38">
            <a:hlinkClick r:id="rId31" action="ppaction://hlinksldjump"/>
          </p:cNvPr>
          <p:cNvSpPr/>
          <p:nvPr/>
        </p:nvSpPr>
        <p:spPr>
          <a:xfrm>
            <a:off x="4714876" y="3786190"/>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3</a:t>
            </a:r>
          </a:p>
        </p:txBody>
      </p:sp>
      <p:sp>
        <p:nvSpPr>
          <p:cNvPr id="40" name="Скругленный прямоугольник 39">
            <a:hlinkClick r:id="rId32" action="ppaction://hlinksldjump"/>
          </p:cNvPr>
          <p:cNvSpPr/>
          <p:nvPr/>
        </p:nvSpPr>
        <p:spPr>
          <a:xfrm>
            <a:off x="5715008" y="3767416"/>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4</a:t>
            </a:r>
          </a:p>
        </p:txBody>
      </p:sp>
      <p:sp>
        <p:nvSpPr>
          <p:cNvPr id="41" name="Скругленный прямоугольник 40">
            <a:hlinkClick r:id="rId33" action="ppaction://hlinksldjump"/>
          </p:cNvPr>
          <p:cNvSpPr/>
          <p:nvPr/>
        </p:nvSpPr>
        <p:spPr>
          <a:xfrm>
            <a:off x="4714876" y="4714884"/>
            <a:ext cx="914400" cy="928694"/>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3</a:t>
            </a:r>
          </a:p>
        </p:txBody>
      </p:sp>
      <p:sp>
        <p:nvSpPr>
          <p:cNvPr id="42" name="Скругленный прямоугольник 41">
            <a:hlinkClick r:id="rId34" action="ppaction://hlinksldjump"/>
          </p:cNvPr>
          <p:cNvSpPr/>
          <p:nvPr/>
        </p:nvSpPr>
        <p:spPr>
          <a:xfrm>
            <a:off x="5715008" y="1214422"/>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4</a:t>
            </a:r>
          </a:p>
        </p:txBody>
      </p:sp>
      <p:sp>
        <p:nvSpPr>
          <p:cNvPr id="43" name="Скругленный прямоугольник 42">
            <a:hlinkClick r:id="rId35" action="ppaction://hlinksldjump"/>
          </p:cNvPr>
          <p:cNvSpPr/>
          <p:nvPr/>
        </p:nvSpPr>
        <p:spPr>
          <a:xfrm>
            <a:off x="4714876" y="1214422"/>
            <a:ext cx="914400" cy="857256"/>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3</a:t>
            </a:r>
          </a:p>
        </p:txBody>
      </p:sp>
      <p:sp>
        <p:nvSpPr>
          <p:cNvPr id="44" name="Скругленный прямоугольник 43">
            <a:hlinkClick r:id="rId36" action="ppaction://hlinksldjump"/>
          </p:cNvPr>
          <p:cNvSpPr/>
          <p:nvPr/>
        </p:nvSpPr>
        <p:spPr>
          <a:xfrm>
            <a:off x="5715008" y="2071678"/>
            <a:ext cx="914400" cy="785818"/>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4</a:t>
            </a:r>
          </a:p>
        </p:txBody>
      </p:sp>
      <p:sp>
        <p:nvSpPr>
          <p:cNvPr id="45" name="Скругленный прямоугольник 44">
            <a:hlinkClick r:id="rId37" action="ppaction://hlinksldjump"/>
          </p:cNvPr>
          <p:cNvSpPr/>
          <p:nvPr/>
        </p:nvSpPr>
        <p:spPr>
          <a:xfrm>
            <a:off x="4714876" y="2071678"/>
            <a:ext cx="914400" cy="785818"/>
          </a:xfrm>
          <a:prstGeom prst="roundRect">
            <a:avLst/>
          </a:prstGeom>
          <a:solidFill>
            <a:schemeClr val="accent2">
              <a:lumMod val="40000"/>
              <a:lumOff val="60000"/>
            </a:schemeClr>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rPr>
              <a:t>3</a:t>
            </a:r>
          </a:p>
        </p:txBody>
      </p:sp>
    </p:spTree>
    <p:extLst>
      <p:ext uri="{BB962C8B-B14F-4D97-AF65-F5344CB8AC3E}">
        <p14:creationId xmlns:p14="http://schemas.microsoft.com/office/powerpoint/2010/main" val="279465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0100" y="214290"/>
            <a:ext cx="7215238"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bg2">
                    <a:lumMod val="40000"/>
                    <a:lumOff val="60000"/>
                  </a:schemeClr>
                </a:solidFill>
                <a:effectLst>
                  <a:outerShdw blurRad="76200" dist="50800" dir="5400000" algn="tl" rotWithShape="0">
                    <a:srgbClr val="000000">
                      <a:alpha val="65000"/>
                    </a:srgbClr>
                  </a:outerShdw>
                </a:effectLst>
              </a:rPr>
              <a:t>Gadalaiki </a:t>
            </a:r>
            <a:r>
              <a:rPr lang="ru-RU" sz="3600" b="1" spc="50" dirty="0">
                <a:ln w="11430"/>
                <a:solidFill>
                  <a:schemeClr val="bg2">
                    <a:lumMod val="40000"/>
                    <a:lumOff val="60000"/>
                  </a:schemeClr>
                </a:solidFill>
                <a:effectLst>
                  <a:outerShdw blurRad="76200" dist="50800" dir="5400000" algn="tl" rotWithShape="0">
                    <a:srgbClr val="000000">
                      <a:alpha val="65000"/>
                    </a:srgbClr>
                  </a:outerShdw>
                </a:effectLst>
              </a:rPr>
              <a:t>1</a:t>
            </a:r>
            <a:endParaRPr lang="ru-RU" sz="3600" b="1" cap="none" spc="50" dirty="0">
              <a:ln w="11430"/>
              <a:solidFill>
                <a:schemeClr val="bg2">
                  <a:lumMod val="40000"/>
                  <a:lumOff val="60000"/>
                </a:schemeClr>
              </a:solidFill>
              <a:effectLst>
                <a:outerShdw blurRad="76200" dist="50800" dir="5400000" algn="tl" rotWithShape="0">
                  <a:srgbClr val="000000">
                    <a:alpha val="65000"/>
                  </a:srgbClr>
                </a:outerShdw>
              </a:effectLst>
            </a:endParaRPr>
          </a:p>
        </p:txBody>
      </p:sp>
      <p:sp>
        <p:nvSpPr>
          <p:cNvPr id="4" name="Содержимое 3"/>
          <p:cNvSpPr>
            <a:spLocks noGrp="1"/>
          </p:cNvSpPr>
          <p:nvPr>
            <p:ph idx="1"/>
          </p:nvPr>
        </p:nvSpPr>
        <p:spPr>
          <a:xfrm>
            <a:off x="492919" y="1412776"/>
            <a:ext cx="8229600" cy="2232248"/>
          </a:xfrm>
        </p:spPr>
        <p:txBody>
          <a:bodyPr>
            <a:normAutofit/>
          </a:bodyPr>
          <a:lstStyle/>
          <a:p>
            <a:pPr algn="ctr">
              <a:buNone/>
            </a:pPr>
            <a:r>
              <a:rPr lang="lv-LV" sz="4400" b="1" i="1" dirty="0"/>
              <a:t>Cik gadalaiku tu zini?</a:t>
            </a:r>
            <a:endParaRPr lang="ru-RU" sz="4400" b="1" i="1" dirty="0"/>
          </a:p>
          <a:p>
            <a:pPr algn="ctr">
              <a:buNone/>
            </a:pPr>
            <a:r>
              <a:rPr lang="ru-RU" sz="3200" b="1" i="1" dirty="0"/>
              <a:t>Сколько </a:t>
            </a:r>
            <a:r>
              <a:rPr lang="ru-RU" sz="3200" b="1" i="1"/>
              <a:t>времен года </a:t>
            </a:r>
            <a:r>
              <a:rPr lang="ru-RU" sz="3200" b="1" i="1" dirty="0"/>
              <a:t>ты знаешь?</a:t>
            </a:r>
          </a:p>
        </p:txBody>
      </p:sp>
      <p:sp>
        <p:nvSpPr>
          <p:cNvPr id="6" name="Управляющая кнопка: домой 5">
            <a:hlinkClick r:id="rId2" action="ppaction://hlinksldjump" highlightClick="1"/>
          </p:cNvPr>
          <p:cNvSpPr/>
          <p:nvPr/>
        </p:nvSpPr>
        <p:spPr>
          <a:xfrm>
            <a:off x="1071538" y="6143644"/>
            <a:ext cx="571504" cy="571504"/>
          </a:xfrm>
          <a:prstGeom prst="actionButtonHom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429520" y="5929330"/>
            <a:ext cx="1401025"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Содержимое 3"/>
          <p:cNvSpPr txBox="1">
            <a:spLocks/>
          </p:cNvSpPr>
          <p:nvPr/>
        </p:nvSpPr>
        <p:spPr>
          <a:xfrm>
            <a:off x="3851920" y="3573016"/>
            <a:ext cx="4680520" cy="1944216"/>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gn="ctr">
              <a:buFont typeface="Arial" pitchFamily="34" charset="0"/>
              <a:buNone/>
            </a:pPr>
            <a:r>
              <a:rPr lang="lv-LV" sz="4400" b="1" i="1" dirty="0">
                <a:solidFill>
                  <a:schemeClr val="accent1"/>
                </a:solidFill>
              </a:rPr>
              <a:t>Četri</a:t>
            </a:r>
          </a:p>
          <a:p>
            <a:pPr algn="ctr">
              <a:buFont typeface="Arial" pitchFamily="34" charset="0"/>
              <a:buNone/>
            </a:pPr>
            <a:r>
              <a:rPr lang="ru-RU" sz="4400" b="1" i="1" dirty="0">
                <a:solidFill>
                  <a:schemeClr val="accent1"/>
                </a:solidFill>
              </a:rPr>
              <a:t>Четыре</a:t>
            </a:r>
          </a:p>
        </p:txBody>
      </p:sp>
      <p:pic>
        <p:nvPicPr>
          <p:cNvPr id="3" name="Picture 2"/>
          <p:cNvPicPr>
            <a:picLocks noChangeAspect="1"/>
          </p:cNvPicPr>
          <p:nvPr/>
        </p:nvPicPr>
        <p:blipFill>
          <a:blip r:embed="rId3"/>
          <a:stretch>
            <a:fillRect/>
          </a:stretch>
        </p:blipFill>
        <p:spPr>
          <a:xfrm>
            <a:off x="457219" y="3423507"/>
            <a:ext cx="3995460" cy="2243234"/>
          </a:xfrm>
          <a:prstGeom prst="rect">
            <a:avLst/>
          </a:prstGeom>
        </p:spPr>
      </p:pic>
    </p:spTree>
    <p:extLst>
      <p:ext uri="{BB962C8B-B14F-4D97-AF65-F5344CB8AC3E}">
        <p14:creationId xmlns:p14="http://schemas.microsoft.com/office/powerpoint/2010/main" val="168877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08.jpg"/>
          <p:cNvPicPr>
            <a:picLocks noChangeAspect="1"/>
          </p:cNvPicPr>
          <p:nvPr/>
        </p:nvPicPr>
        <p:blipFill>
          <a:blip r:embed="rId2" cstate="print"/>
          <a:stretch>
            <a:fillRect/>
          </a:stretch>
        </p:blipFill>
        <p:spPr>
          <a:xfrm>
            <a:off x="669685" y="836712"/>
            <a:ext cx="4419059"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Прямоугольник 1"/>
          <p:cNvSpPr/>
          <p:nvPr/>
        </p:nvSpPr>
        <p:spPr>
          <a:xfrm>
            <a:off x="1000100" y="214290"/>
            <a:ext cx="7215238"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bg2">
                    <a:lumMod val="40000"/>
                    <a:lumOff val="60000"/>
                  </a:schemeClr>
                </a:solidFill>
                <a:effectLst>
                  <a:outerShdw blurRad="76200" dist="50800" dir="5400000" algn="tl" rotWithShape="0">
                    <a:srgbClr val="000000">
                      <a:alpha val="65000"/>
                    </a:srgbClr>
                  </a:outerShdw>
                </a:effectLst>
              </a:rPr>
              <a:t>Gadalaiki </a:t>
            </a:r>
            <a:r>
              <a:rPr lang="ru-RU" sz="3600" b="1" spc="50" dirty="0">
                <a:ln w="11430"/>
                <a:solidFill>
                  <a:schemeClr val="bg2">
                    <a:lumMod val="40000"/>
                    <a:lumOff val="60000"/>
                  </a:schemeClr>
                </a:solidFill>
                <a:effectLst>
                  <a:outerShdw blurRad="76200" dist="50800" dir="5400000" algn="tl" rotWithShape="0">
                    <a:srgbClr val="000000">
                      <a:alpha val="65000"/>
                    </a:srgbClr>
                  </a:outerShdw>
                </a:effectLst>
              </a:rPr>
              <a:t>2</a:t>
            </a:r>
            <a:endParaRPr lang="ru-RU" sz="3600" b="1" cap="none" spc="50" dirty="0">
              <a:ln w="11430"/>
              <a:solidFill>
                <a:schemeClr val="bg2">
                  <a:lumMod val="40000"/>
                  <a:lumOff val="60000"/>
                </a:schemeClr>
              </a:solidFill>
              <a:effectLst>
                <a:outerShdw blurRad="76200" dist="50800" dir="5400000" algn="tl" rotWithShape="0">
                  <a:srgbClr val="000000">
                    <a:alpha val="65000"/>
                  </a:srgbClr>
                </a:outerShdw>
              </a:effectLst>
            </a:endParaRPr>
          </a:p>
        </p:txBody>
      </p:sp>
      <p:sp>
        <p:nvSpPr>
          <p:cNvPr id="4" name="Содержимое 3"/>
          <p:cNvSpPr>
            <a:spLocks noGrp="1"/>
          </p:cNvSpPr>
          <p:nvPr>
            <p:ph idx="1"/>
          </p:nvPr>
        </p:nvSpPr>
        <p:spPr>
          <a:xfrm>
            <a:off x="329094" y="3284984"/>
            <a:ext cx="8557250" cy="1618469"/>
          </a:xfrm>
        </p:spPr>
        <p:txBody>
          <a:bodyPr>
            <a:normAutofit fontScale="47500" lnSpcReduction="20000"/>
          </a:bodyPr>
          <a:lstStyle/>
          <a:p>
            <a:pPr marL="0" indent="0">
              <a:buNone/>
            </a:pPr>
            <a:r>
              <a:rPr lang="lv-LV" sz="7000" b="1" i="1" dirty="0"/>
              <a:t>Kādā gadalaikā bērni sāk iet uz skolu</a:t>
            </a:r>
            <a:r>
              <a:rPr lang="ru-RU" sz="7000" b="1" i="1" dirty="0"/>
              <a:t>?</a:t>
            </a:r>
          </a:p>
          <a:p>
            <a:pPr marL="0" indent="0">
              <a:buNone/>
            </a:pPr>
            <a:r>
              <a:rPr lang="ru-RU" sz="5100" b="1" i="1" dirty="0"/>
              <a:t>В какое время года дети идут в школу?</a:t>
            </a:r>
            <a:endParaRPr lang="ru-RU" sz="5100" b="1" dirty="0"/>
          </a:p>
          <a:p>
            <a:pPr algn="ctr">
              <a:buNone/>
            </a:pPr>
            <a:endParaRPr lang="ru-RU" sz="4400" b="1" i="1" dirty="0"/>
          </a:p>
        </p:txBody>
      </p:sp>
      <p:sp>
        <p:nvSpPr>
          <p:cNvPr id="6" name="Управляющая кнопка: домой 5">
            <a:hlinkClick r:id="rId3" action="ppaction://hlinksldjump" highlightClick="1"/>
          </p:cNvPr>
          <p:cNvSpPr/>
          <p:nvPr/>
        </p:nvSpPr>
        <p:spPr>
          <a:xfrm>
            <a:off x="1071538" y="6143644"/>
            <a:ext cx="571504" cy="571504"/>
          </a:xfrm>
          <a:prstGeom prst="actionButtonHom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429520" y="5929330"/>
            <a:ext cx="1401025"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Содержимое 3"/>
          <p:cNvSpPr txBox="1">
            <a:spLocks/>
          </p:cNvSpPr>
          <p:nvPr/>
        </p:nvSpPr>
        <p:spPr>
          <a:xfrm>
            <a:off x="1643042" y="5166357"/>
            <a:ext cx="6480720" cy="1224637"/>
          </a:xfrm>
          <a:prstGeom prst="rect">
            <a:avLst/>
          </a:prstGeom>
        </p:spPr>
        <p:txBody>
          <a:bodyPr vert="horz" lIns="91440" tIns="45720" rIns="91440" bIns="45720" rtlCol="0">
            <a:normAutofit fontScale="70000" lnSpcReduction="20000"/>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None/>
            </a:pPr>
            <a:r>
              <a:rPr lang="lv-LV" sz="5400" b="1" i="1" dirty="0">
                <a:solidFill>
                  <a:schemeClr val="accent1">
                    <a:lumMod val="75000"/>
                  </a:schemeClr>
                </a:solidFill>
              </a:rPr>
              <a:t>Rudenī</a:t>
            </a:r>
            <a:endParaRPr lang="ru-RU" sz="5400" b="1" i="1" dirty="0">
              <a:solidFill>
                <a:schemeClr val="accent1">
                  <a:lumMod val="75000"/>
                </a:schemeClr>
              </a:solidFill>
            </a:endParaRPr>
          </a:p>
          <a:p>
            <a:pPr marL="0" indent="0">
              <a:buNone/>
            </a:pPr>
            <a:r>
              <a:rPr lang="ru-RU" sz="5400" b="1" i="1" dirty="0">
                <a:solidFill>
                  <a:schemeClr val="accent1">
                    <a:lumMod val="75000"/>
                  </a:schemeClr>
                </a:solidFill>
              </a:rPr>
              <a:t>Осенью</a:t>
            </a:r>
          </a:p>
          <a:p>
            <a:pPr marL="0" indent="0">
              <a:buNone/>
            </a:pPr>
            <a:endParaRPr lang="ru-RU" sz="5400" b="1" dirty="0">
              <a:solidFill>
                <a:schemeClr val="accent1">
                  <a:lumMod val="75000"/>
                </a:schemeClr>
              </a:solidFill>
            </a:endParaRPr>
          </a:p>
        </p:txBody>
      </p:sp>
    </p:spTree>
    <p:extLst>
      <p:ext uri="{BB962C8B-B14F-4D97-AF65-F5344CB8AC3E}">
        <p14:creationId xmlns:p14="http://schemas.microsoft.com/office/powerpoint/2010/main" val="379508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214414" y="142852"/>
            <a:ext cx="6572295"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bg2">
                    <a:lumMod val="40000"/>
                    <a:lumOff val="60000"/>
                  </a:schemeClr>
                </a:solidFill>
                <a:effectLst>
                  <a:outerShdw blurRad="76200" dist="50800" dir="5400000" algn="tl" rotWithShape="0">
                    <a:srgbClr val="000000">
                      <a:alpha val="65000"/>
                    </a:srgbClr>
                  </a:outerShdw>
                </a:effectLst>
              </a:rPr>
              <a:t>Gadalaiki </a:t>
            </a:r>
            <a:r>
              <a:rPr lang="ru-RU" sz="3600" b="1" spc="50" dirty="0">
                <a:ln w="11430"/>
                <a:solidFill>
                  <a:schemeClr val="bg2">
                    <a:lumMod val="40000"/>
                    <a:lumOff val="60000"/>
                  </a:schemeClr>
                </a:solidFill>
                <a:effectLst>
                  <a:outerShdw blurRad="76200" dist="50800" dir="5400000" algn="tl" rotWithShape="0">
                    <a:srgbClr val="000000">
                      <a:alpha val="65000"/>
                    </a:srgbClr>
                  </a:outerShdw>
                </a:effectLst>
              </a:rPr>
              <a:t>3</a:t>
            </a:r>
            <a:endParaRPr lang="ru-RU" sz="3600" b="1" cap="none" spc="50" dirty="0">
              <a:ln w="11430"/>
              <a:solidFill>
                <a:schemeClr val="bg2">
                  <a:lumMod val="40000"/>
                  <a:lumOff val="60000"/>
                </a:schemeClr>
              </a:solidFill>
              <a:effectLst>
                <a:outerShdw blurRad="76200" dist="50800" dir="5400000" algn="tl" rotWithShape="0">
                  <a:srgbClr val="000000">
                    <a:alpha val="65000"/>
                  </a:srgbClr>
                </a:outerShdw>
              </a:effectLst>
            </a:endParaRPr>
          </a:p>
        </p:txBody>
      </p:sp>
      <p:sp>
        <p:nvSpPr>
          <p:cNvPr id="6" name="Содержимое 5"/>
          <p:cNvSpPr>
            <a:spLocks noGrp="1"/>
          </p:cNvSpPr>
          <p:nvPr>
            <p:ph idx="1"/>
          </p:nvPr>
        </p:nvSpPr>
        <p:spPr>
          <a:xfrm>
            <a:off x="539552" y="1109008"/>
            <a:ext cx="8229600" cy="3168352"/>
          </a:xfrm>
        </p:spPr>
        <p:txBody>
          <a:bodyPr>
            <a:normAutofit/>
          </a:bodyPr>
          <a:lstStyle/>
          <a:p>
            <a:pPr marL="0" indent="0">
              <a:buNone/>
            </a:pPr>
            <a:r>
              <a:rPr lang="lv-LV" sz="4400" b="1" i="1" dirty="0"/>
              <a:t>Kāds tagad ir gadalaiks? </a:t>
            </a:r>
          </a:p>
          <a:p>
            <a:pPr marL="0" indent="0">
              <a:buNone/>
            </a:pPr>
            <a:r>
              <a:rPr lang="ru-RU" sz="3200" b="1" i="1" dirty="0"/>
              <a:t>Какое время года</a:t>
            </a:r>
            <a:r>
              <a:rPr lang="lv-LV" sz="3200" b="1" i="1" dirty="0"/>
              <a:t> </a:t>
            </a:r>
            <a:r>
              <a:rPr lang="ru-RU" sz="3200" b="1" i="1" dirty="0"/>
              <a:t>сейчас?</a:t>
            </a:r>
            <a:endParaRPr lang="lv-LV" sz="3200" b="1" i="1" dirty="0"/>
          </a:p>
          <a:p>
            <a:pPr marL="0" indent="0">
              <a:buNone/>
            </a:pPr>
            <a:endParaRPr lang="ru-RU" sz="2800" b="1" dirty="0"/>
          </a:p>
        </p:txBody>
      </p:sp>
      <p:sp>
        <p:nvSpPr>
          <p:cNvPr id="8" name="Прямоугольник 7"/>
          <p:cNvSpPr/>
          <p:nvPr/>
        </p:nvSpPr>
        <p:spPr>
          <a:xfrm>
            <a:off x="7215174" y="5786454"/>
            <a:ext cx="1928826"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Содержимое 5"/>
          <p:cNvSpPr txBox="1">
            <a:spLocks/>
          </p:cNvSpPr>
          <p:nvPr/>
        </p:nvSpPr>
        <p:spPr>
          <a:xfrm>
            <a:off x="5847022" y="3472544"/>
            <a:ext cx="2973450" cy="231391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None/>
            </a:pPr>
            <a:r>
              <a:rPr lang="ru-RU" sz="2800" dirty="0"/>
              <a:t> </a:t>
            </a:r>
            <a:r>
              <a:rPr lang="lv-LV" sz="4400" b="1" dirty="0">
                <a:solidFill>
                  <a:schemeClr val="accent1"/>
                </a:solidFill>
              </a:rPr>
              <a:t>Pavasaris</a:t>
            </a:r>
            <a:endParaRPr lang="ru-RU" sz="4400" b="1" dirty="0">
              <a:solidFill>
                <a:schemeClr val="accent1"/>
              </a:solidFill>
            </a:endParaRPr>
          </a:p>
          <a:p>
            <a:pPr marL="0" indent="0">
              <a:buNone/>
            </a:pPr>
            <a:r>
              <a:rPr lang="ru-RU" sz="4400" b="1" dirty="0">
                <a:solidFill>
                  <a:schemeClr val="accent1"/>
                </a:solidFill>
              </a:rPr>
              <a:t> Весна</a:t>
            </a:r>
          </a:p>
        </p:txBody>
      </p:sp>
      <p:pic>
        <p:nvPicPr>
          <p:cNvPr id="5" name="Picture 4"/>
          <p:cNvPicPr>
            <a:picLocks noChangeAspect="1"/>
          </p:cNvPicPr>
          <p:nvPr/>
        </p:nvPicPr>
        <p:blipFill>
          <a:blip r:embed="rId3"/>
          <a:stretch>
            <a:fillRect/>
          </a:stretch>
        </p:blipFill>
        <p:spPr>
          <a:xfrm>
            <a:off x="558135" y="3204676"/>
            <a:ext cx="4846316" cy="2544316"/>
          </a:xfrm>
          <a:prstGeom prst="rect">
            <a:avLst/>
          </a:prstGeom>
        </p:spPr>
      </p:pic>
    </p:spTree>
    <p:extLst>
      <p:ext uri="{BB962C8B-B14F-4D97-AF65-F5344CB8AC3E}">
        <p14:creationId xmlns:p14="http://schemas.microsoft.com/office/powerpoint/2010/main" val="401461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Управляющая кнопка: домой 2">
            <a:hlinkClick r:id="rId2" action="ppaction://hlinksldjump" highlightClick="1"/>
          </p:cNvPr>
          <p:cNvSpPr/>
          <p:nvPr/>
        </p:nvSpPr>
        <p:spPr>
          <a:xfrm>
            <a:off x="1071538" y="6143644"/>
            <a:ext cx="571504" cy="571504"/>
          </a:xfrm>
          <a:prstGeom prst="actionButtonHo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643042" y="142853"/>
            <a:ext cx="5500726"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3600" b="1" spc="50" dirty="0">
                <a:ln w="11430"/>
                <a:solidFill>
                  <a:schemeClr val="bg2">
                    <a:lumMod val="40000"/>
                    <a:lumOff val="60000"/>
                  </a:schemeClr>
                </a:solidFill>
                <a:effectLst>
                  <a:outerShdw blurRad="76200" dist="50800" dir="5400000" algn="tl" rotWithShape="0">
                    <a:srgbClr val="000000">
                      <a:alpha val="65000"/>
                    </a:srgbClr>
                  </a:outerShdw>
                </a:effectLst>
              </a:rPr>
              <a:t> Gadalaiki </a:t>
            </a:r>
            <a:r>
              <a:rPr lang="ru-RU" sz="3600" b="1" spc="50" dirty="0">
                <a:ln w="11430"/>
                <a:solidFill>
                  <a:schemeClr val="bg2">
                    <a:lumMod val="40000"/>
                    <a:lumOff val="60000"/>
                  </a:schemeClr>
                </a:solidFill>
                <a:effectLst>
                  <a:outerShdw blurRad="76200" dist="50800" dir="5400000" algn="tl" rotWithShape="0">
                    <a:srgbClr val="000000">
                      <a:alpha val="65000"/>
                    </a:srgbClr>
                  </a:outerShdw>
                </a:effectLst>
              </a:rPr>
              <a:t>4</a:t>
            </a:r>
            <a:endParaRPr lang="ru-RU" sz="3600" b="1" cap="none" spc="50" dirty="0">
              <a:ln w="11430"/>
              <a:solidFill>
                <a:schemeClr val="bg2">
                  <a:lumMod val="40000"/>
                  <a:lumOff val="60000"/>
                </a:schemeClr>
              </a:solidFill>
              <a:effectLst>
                <a:outerShdw blurRad="76200" dist="50800" dir="5400000" algn="tl" rotWithShape="0">
                  <a:srgbClr val="000000">
                    <a:alpha val="65000"/>
                  </a:srgbClr>
                </a:outerShdw>
              </a:effectLst>
            </a:endParaRPr>
          </a:p>
        </p:txBody>
      </p:sp>
      <p:sp>
        <p:nvSpPr>
          <p:cNvPr id="6" name="Содержимое 5"/>
          <p:cNvSpPr>
            <a:spLocks noGrp="1"/>
          </p:cNvSpPr>
          <p:nvPr>
            <p:ph idx="1"/>
          </p:nvPr>
        </p:nvSpPr>
        <p:spPr>
          <a:xfrm>
            <a:off x="385762" y="807462"/>
            <a:ext cx="8229600" cy="3742610"/>
          </a:xfrm>
        </p:spPr>
        <p:txBody>
          <a:bodyPr>
            <a:normAutofit/>
          </a:bodyPr>
          <a:lstStyle/>
          <a:p>
            <a:pPr marL="0" indent="0">
              <a:buNone/>
            </a:pPr>
            <a:r>
              <a:rPr lang="lv-LV" sz="3600" b="1" i="1" dirty="0">
                <a:solidFill>
                  <a:schemeClr val="bg2">
                    <a:lumMod val="20000"/>
                    <a:lumOff val="80000"/>
                  </a:schemeClr>
                </a:solidFill>
              </a:rPr>
              <a:t>Nosauktie mēneša nosaukumi, kādam gadalaikam pieder – decembris, janvāris, februāris?</a:t>
            </a:r>
            <a:endParaRPr lang="ru-RU" sz="3600" b="1" i="1" dirty="0">
              <a:solidFill>
                <a:schemeClr val="bg2">
                  <a:lumMod val="20000"/>
                  <a:lumOff val="80000"/>
                </a:schemeClr>
              </a:solidFill>
            </a:endParaRPr>
          </a:p>
          <a:p>
            <a:pPr marL="0" indent="0">
              <a:buNone/>
            </a:pPr>
            <a:r>
              <a:rPr lang="ru-RU" b="1" i="1" dirty="0">
                <a:solidFill>
                  <a:schemeClr val="bg2">
                    <a:lumMod val="20000"/>
                    <a:lumOff val="80000"/>
                  </a:schemeClr>
                </a:solidFill>
              </a:rPr>
              <a:t>Названные месяца - декабрь, январь, февраль, к какому времени года относятся?</a:t>
            </a:r>
            <a:endParaRPr lang="lv-LV" b="1" i="1" dirty="0">
              <a:solidFill>
                <a:schemeClr val="bg2">
                  <a:lumMod val="20000"/>
                  <a:lumOff val="80000"/>
                </a:schemeClr>
              </a:solidFill>
            </a:endParaRPr>
          </a:p>
          <a:p>
            <a:pPr marL="0" indent="0">
              <a:buNone/>
            </a:pPr>
            <a:endParaRPr lang="ru-RU" sz="3200" b="1" i="1" dirty="0">
              <a:solidFill>
                <a:schemeClr val="bg2">
                  <a:lumMod val="20000"/>
                  <a:lumOff val="80000"/>
                </a:schemeClr>
              </a:solidFill>
            </a:endParaRPr>
          </a:p>
        </p:txBody>
      </p:sp>
      <p:sp>
        <p:nvSpPr>
          <p:cNvPr id="9" name="Прямоугольник 8"/>
          <p:cNvSpPr/>
          <p:nvPr/>
        </p:nvSpPr>
        <p:spPr>
          <a:xfrm>
            <a:off x="7143768" y="5857892"/>
            <a:ext cx="1557773" cy="40011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lv-LV"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ATBILDE</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Прямоугольник 1"/>
          <p:cNvSpPr/>
          <p:nvPr/>
        </p:nvSpPr>
        <p:spPr>
          <a:xfrm>
            <a:off x="467545" y="4485019"/>
            <a:ext cx="4032448" cy="1323439"/>
          </a:xfrm>
          <a:prstGeom prst="rect">
            <a:avLst/>
          </a:prstGeom>
        </p:spPr>
        <p:txBody>
          <a:bodyPr wrap="square">
            <a:spAutoFit/>
          </a:bodyPr>
          <a:lstStyle/>
          <a:p>
            <a:r>
              <a:rPr lang="lv-LV" sz="4000" b="1" dirty="0">
                <a:solidFill>
                  <a:schemeClr val="accent1"/>
                </a:solidFill>
              </a:rPr>
              <a:t>Ziema</a:t>
            </a:r>
            <a:endParaRPr lang="ru-RU" sz="4000" b="1" dirty="0">
              <a:solidFill>
                <a:schemeClr val="accent1"/>
              </a:solidFill>
            </a:endParaRPr>
          </a:p>
          <a:p>
            <a:r>
              <a:rPr lang="ru-RU" sz="4000" b="1" dirty="0">
                <a:solidFill>
                  <a:schemeClr val="accent1"/>
                </a:solidFill>
              </a:rPr>
              <a:t>Зима</a:t>
            </a:r>
          </a:p>
        </p:txBody>
      </p:sp>
      <p:pic>
        <p:nvPicPr>
          <p:cNvPr id="5" name="Picture 4"/>
          <p:cNvPicPr>
            <a:picLocks noChangeAspect="1"/>
          </p:cNvPicPr>
          <p:nvPr/>
        </p:nvPicPr>
        <p:blipFill>
          <a:blip r:embed="rId3"/>
          <a:stretch>
            <a:fillRect/>
          </a:stretch>
        </p:blipFill>
        <p:spPr>
          <a:xfrm>
            <a:off x="5177973" y="3412084"/>
            <a:ext cx="3409896" cy="2273264"/>
          </a:xfrm>
          <a:prstGeom prst="rect">
            <a:avLst/>
          </a:prstGeom>
        </p:spPr>
      </p:pic>
    </p:spTree>
    <p:extLst>
      <p:ext uri="{BB962C8B-B14F-4D97-AF65-F5344CB8AC3E}">
        <p14:creationId xmlns:p14="http://schemas.microsoft.com/office/powerpoint/2010/main" val="386789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Цитаты">
  <a:themeElements>
    <a:clrScheme name="Цитаты">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Цитаты">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Цитаты">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docProps/app.xml><?xml version="1.0" encoding="utf-8"?>
<Properties xmlns="http://schemas.openxmlformats.org/officeDocument/2006/extended-properties" xmlns:vt="http://schemas.openxmlformats.org/officeDocument/2006/docPropsVTypes">
  <Template>TM03457503[[fn=Цитаты]]</Template>
  <TotalTime>820</TotalTime>
  <Words>1073</Words>
  <Application>Microsoft Office PowerPoint</Application>
  <PresentationFormat>Экран (4:3)</PresentationFormat>
  <Paragraphs>282</Paragraphs>
  <Slides>43</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43</vt:i4>
      </vt:variant>
    </vt:vector>
  </HeadingPairs>
  <TitlesOfParts>
    <vt:vector size="52" baseType="lpstr">
      <vt:lpstr>Batang</vt:lpstr>
      <vt:lpstr>Arial</vt:lpstr>
      <vt:lpstr>Century Gothic</vt:lpstr>
      <vt:lpstr>Georgia</vt:lpstr>
      <vt:lpstr>Open Sans</vt:lpstr>
      <vt:lpstr>Times New Roman</vt:lpstr>
      <vt:lpstr>Tw Cen MT</vt:lpstr>
      <vt:lpstr>Wingdings 2</vt:lpstr>
      <vt:lpstr>Цитаты</vt:lpstr>
      <vt:lpstr>Intelektuāla viktorīna “ZINĪŠI”</vt:lpstr>
      <vt:lpstr>Презентация PowerPoint</vt:lpstr>
      <vt:lpstr>Презентация PowerPoint</vt:lpstr>
      <vt:lpstr>Spēles gaita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Izmantotā literatūra</vt:lpstr>
      <vt:lpstr>Paldies par sadarbību!!</vt:lpstr>
    </vt:vector>
  </TitlesOfParts>
  <Company>DNA Project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Интеллектуальная игра</dc:title>
  <dc:creator>DNA7 X86</dc:creator>
  <cp:lastModifiedBy>User</cp:lastModifiedBy>
  <cp:revision>88</cp:revision>
  <dcterms:created xsi:type="dcterms:W3CDTF">2013-10-20T02:59:30Z</dcterms:created>
  <dcterms:modified xsi:type="dcterms:W3CDTF">2021-03-08T13:48:47Z</dcterms:modified>
</cp:coreProperties>
</file>